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303" r:id="rId3"/>
    <p:sldId id="279" r:id="rId4"/>
    <p:sldId id="258" r:id="rId5"/>
    <p:sldId id="290" r:id="rId6"/>
    <p:sldId id="294" r:id="rId7"/>
    <p:sldId id="259" r:id="rId8"/>
    <p:sldId id="281" r:id="rId9"/>
    <p:sldId id="260" r:id="rId10"/>
    <p:sldId id="292" r:id="rId11"/>
    <p:sldId id="261" r:id="rId12"/>
    <p:sldId id="273" r:id="rId13"/>
    <p:sldId id="298" r:id="rId14"/>
    <p:sldId id="263" r:id="rId15"/>
    <p:sldId id="264" r:id="rId16"/>
    <p:sldId id="301" r:id="rId17"/>
    <p:sldId id="300" r:id="rId18"/>
    <p:sldId id="267" r:id="rId19"/>
    <p:sldId id="285" r:id="rId20"/>
    <p:sldId id="268" r:id="rId21"/>
    <p:sldId id="265" r:id="rId22"/>
    <p:sldId id="296" r:id="rId23"/>
    <p:sldId id="266" r:id="rId24"/>
    <p:sldId id="262" r:id="rId25"/>
    <p:sldId id="270" r:id="rId26"/>
    <p:sldId id="288" r:id="rId27"/>
    <p:sldId id="302" r:id="rId28"/>
    <p:sldId id="271" r:id="rId29"/>
    <p:sldId id="257"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678"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E91277-0572-46E3-9626-8C2C4902D595}" type="datetimeFigureOut">
              <a:rPr lang="en-US" smtClean="0"/>
              <a:t>6/10/2013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6A2050-8F01-4ABA-9B1E-EDDB76954758}" type="slidenum">
              <a:rPr lang="en-US" smtClean="0"/>
              <a:t>‹#›</a:t>
            </a:fld>
            <a:endParaRPr lang="en-US" dirty="0"/>
          </a:p>
        </p:txBody>
      </p:sp>
    </p:spTree>
    <p:extLst>
      <p:ext uri="{BB962C8B-B14F-4D97-AF65-F5344CB8AC3E}">
        <p14:creationId xmlns:p14="http://schemas.microsoft.com/office/powerpoint/2010/main" val="1492308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Energy_policy_of_the_United_States"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ecen.com/eee57/eee57e/carbon_content_in_biomass_fuel.ht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Fissile fuels are a Million+</a:t>
            </a:r>
            <a:r>
              <a:rPr lang="en-US" baseline="0" dirty="0" smtClean="0"/>
              <a:t> times as energy dense as any fossil fuel.  Accessible thorium reserves could supply the world energy for thousands of years.   (probably millions to billions) </a:t>
            </a:r>
            <a:endParaRPr lang="en-US" dirty="0" smtClean="0"/>
          </a:p>
          <a:p>
            <a:endParaRPr lang="en-US" dirty="0" smtClean="0"/>
          </a:p>
          <a:p>
            <a:r>
              <a:rPr lang="en-US" dirty="0" smtClean="0"/>
              <a:t>Thorium is so energy dense, a mere 6600 tons of thorium could provide the energy equivalent of the combined 5.3 billion tons of coal, 31.1 billion barrels of oil, 2.92 trillion cubic meters of natural gas, and 65,000 tons of uranium that the world consumes annually.  What is more, estimated globally accessible thorium reserves could supply the world's energy needs for thousands of years.</a:t>
            </a:r>
          </a:p>
          <a:p>
            <a:endParaRPr lang="en-US" dirty="0" smtClean="0"/>
          </a:p>
          <a:p>
            <a:r>
              <a:rPr lang="en-US" dirty="0" smtClean="0"/>
              <a:t>This would enable us to replace global energy with energy generated from thorium for a modest amount of natural material.  Compared to current uranium consumption alone, only about one tenth as much thorium would need to be mined to generate all global energy demand.</a:t>
            </a:r>
          </a:p>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dirty="0" smtClean="0">
                <a:latin typeface="Calibri" charset="0"/>
              </a:rPr>
              <a:t>Thermal.</a:t>
            </a:r>
            <a:endParaRPr lang="en-US" dirty="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22296" indent="-277806" eaLnBrk="0" hangingPunct="0">
              <a:defRPr>
                <a:solidFill>
                  <a:schemeClr val="tx1"/>
                </a:solidFill>
                <a:latin typeface="Arial" charset="0"/>
                <a:ea typeface="Arial" charset="0"/>
                <a:cs typeface="Arial" charset="0"/>
              </a:defRPr>
            </a:lvl2pPr>
            <a:lvl3pPr marL="1111225" indent="-222245" eaLnBrk="0" hangingPunct="0">
              <a:defRPr>
                <a:solidFill>
                  <a:schemeClr val="tx1"/>
                </a:solidFill>
                <a:latin typeface="Arial" charset="0"/>
                <a:ea typeface="Arial" charset="0"/>
                <a:cs typeface="Arial" charset="0"/>
              </a:defRPr>
            </a:lvl3pPr>
            <a:lvl4pPr marL="1555714" indent="-222245" eaLnBrk="0" hangingPunct="0">
              <a:defRPr>
                <a:solidFill>
                  <a:schemeClr val="tx1"/>
                </a:solidFill>
                <a:latin typeface="Arial" charset="0"/>
                <a:ea typeface="Arial" charset="0"/>
                <a:cs typeface="Arial" charset="0"/>
              </a:defRPr>
            </a:lvl4pPr>
            <a:lvl5pPr marL="2000204" indent="-222245" eaLnBrk="0" hangingPunct="0">
              <a:defRPr>
                <a:solidFill>
                  <a:schemeClr val="tx1"/>
                </a:solidFill>
                <a:latin typeface="Arial" charset="0"/>
                <a:ea typeface="Arial" charset="0"/>
                <a:cs typeface="Arial" charset="0"/>
              </a:defRPr>
            </a:lvl5pPr>
            <a:lvl6pPr marL="2444694" indent="-222245" eaLnBrk="0" fontAlgn="base" hangingPunct="0">
              <a:spcBef>
                <a:spcPct val="0"/>
              </a:spcBef>
              <a:spcAft>
                <a:spcPct val="0"/>
              </a:spcAft>
              <a:defRPr>
                <a:solidFill>
                  <a:schemeClr val="tx1"/>
                </a:solidFill>
                <a:latin typeface="Arial" charset="0"/>
                <a:ea typeface="Arial" charset="0"/>
                <a:cs typeface="Arial" charset="0"/>
              </a:defRPr>
            </a:lvl6pPr>
            <a:lvl7pPr marL="2889184" indent="-222245" eaLnBrk="0" fontAlgn="base" hangingPunct="0">
              <a:spcBef>
                <a:spcPct val="0"/>
              </a:spcBef>
              <a:spcAft>
                <a:spcPct val="0"/>
              </a:spcAft>
              <a:defRPr>
                <a:solidFill>
                  <a:schemeClr val="tx1"/>
                </a:solidFill>
                <a:latin typeface="Arial" charset="0"/>
                <a:ea typeface="Arial" charset="0"/>
                <a:cs typeface="Arial" charset="0"/>
              </a:defRPr>
            </a:lvl7pPr>
            <a:lvl8pPr marL="3333674" indent="-222245" eaLnBrk="0" fontAlgn="base" hangingPunct="0">
              <a:spcBef>
                <a:spcPct val="0"/>
              </a:spcBef>
              <a:spcAft>
                <a:spcPct val="0"/>
              </a:spcAft>
              <a:defRPr>
                <a:solidFill>
                  <a:schemeClr val="tx1"/>
                </a:solidFill>
                <a:latin typeface="Arial" charset="0"/>
                <a:ea typeface="Arial" charset="0"/>
                <a:cs typeface="Arial" charset="0"/>
              </a:defRPr>
            </a:lvl8pPr>
            <a:lvl9pPr marL="3778164" indent="-22224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479A1FE-F8D1-CC4B-B809-FA22BB4DBBEB}" type="slidenum">
              <a:rPr lang="en-US">
                <a:latin typeface="Calibri" charset="0"/>
              </a:rPr>
              <a:pPr eaLnBrk="1" hangingPunct="1"/>
              <a:t>26</a:t>
            </a:fld>
            <a:endParaRPr lang="en-US" dirty="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A2050-8F01-4ABA-9B1E-EDDB76954758}" type="slidenum">
              <a:rPr lang="en-US" smtClean="0"/>
              <a:t>27</a:t>
            </a:fld>
            <a:endParaRPr lang="en-US" dirty="0"/>
          </a:p>
        </p:txBody>
      </p:sp>
    </p:spTree>
    <p:extLst>
      <p:ext uri="{BB962C8B-B14F-4D97-AF65-F5344CB8AC3E}">
        <p14:creationId xmlns:p14="http://schemas.microsoft.com/office/powerpoint/2010/main" val="3032451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And the world supply high concentration</a:t>
            </a:r>
            <a:r>
              <a:rPr lang="en-US" baseline="0" dirty="0" smtClean="0">
                <a:latin typeface="Calibri" charset="0"/>
              </a:rPr>
              <a:t> is 3 million tons (IAEA)</a:t>
            </a:r>
          </a:p>
          <a:p>
            <a:pPr eaLnBrk="1" hangingPunct="1">
              <a:spcBef>
                <a:spcPct val="0"/>
              </a:spcBef>
            </a:pPr>
            <a:r>
              <a:rPr lang="en-US" baseline="0" dirty="0" smtClean="0">
                <a:latin typeface="Calibri" charset="0"/>
              </a:rPr>
              <a:t>US has 3200 tons in storage.</a:t>
            </a:r>
          </a:p>
          <a:p>
            <a:pPr eaLnBrk="1" hangingPunct="1">
              <a:spcBef>
                <a:spcPct val="0"/>
              </a:spcBef>
            </a:pPr>
            <a:r>
              <a:rPr lang="en-US" baseline="0" dirty="0" smtClean="0">
                <a:latin typeface="Calibri" charset="0"/>
              </a:rPr>
              <a:t>Over 1 million in Lemhi Pass   … 440,000 tone in US says USGS</a:t>
            </a:r>
          </a:p>
          <a:p>
            <a:pPr eaLnBrk="1" hangingPunct="1">
              <a:spcBef>
                <a:spcPct val="0"/>
              </a:spcBef>
            </a:pPr>
            <a:r>
              <a:rPr lang="en-US" baseline="0" dirty="0" smtClean="0">
                <a:latin typeface="Calibri" charset="0"/>
              </a:rPr>
              <a:t>NH granite 56 PPM</a:t>
            </a:r>
          </a:p>
          <a:p>
            <a:pPr eaLnBrk="1" hangingPunct="1">
              <a:spcBef>
                <a:spcPct val="0"/>
              </a:spcBef>
            </a:pPr>
            <a:endParaRPr lang="en-US" dirty="0">
              <a:latin typeface="Calibri" charset="0"/>
            </a:endParaRPr>
          </a:p>
        </p:txBody>
      </p:sp>
      <p:sp>
        <p:nvSpPr>
          <p:cNvPr id="122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22296" indent="-277806" eaLnBrk="0" hangingPunct="0">
              <a:defRPr>
                <a:solidFill>
                  <a:schemeClr val="tx1"/>
                </a:solidFill>
                <a:latin typeface="Arial" charset="0"/>
                <a:ea typeface="Arial" charset="0"/>
                <a:cs typeface="Arial" charset="0"/>
              </a:defRPr>
            </a:lvl2pPr>
            <a:lvl3pPr marL="1111225" indent="-222245" eaLnBrk="0" hangingPunct="0">
              <a:defRPr>
                <a:solidFill>
                  <a:schemeClr val="tx1"/>
                </a:solidFill>
                <a:latin typeface="Arial" charset="0"/>
                <a:ea typeface="Arial" charset="0"/>
                <a:cs typeface="Arial" charset="0"/>
              </a:defRPr>
            </a:lvl3pPr>
            <a:lvl4pPr marL="1555714" indent="-222245" eaLnBrk="0" hangingPunct="0">
              <a:defRPr>
                <a:solidFill>
                  <a:schemeClr val="tx1"/>
                </a:solidFill>
                <a:latin typeface="Arial" charset="0"/>
                <a:ea typeface="Arial" charset="0"/>
                <a:cs typeface="Arial" charset="0"/>
              </a:defRPr>
            </a:lvl4pPr>
            <a:lvl5pPr marL="2000204" indent="-222245" eaLnBrk="0" hangingPunct="0">
              <a:defRPr>
                <a:solidFill>
                  <a:schemeClr val="tx1"/>
                </a:solidFill>
                <a:latin typeface="Arial" charset="0"/>
                <a:ea typeface="Arial" charset="0"/>
                <a:cs typeface="Arial" charset="0"/>
              </a:defRPr>
            </a:lvl5pPr>
            <a:lvl6pPr marL="2444694" indent="-222245" eaLnBrk="0" fontAlgn="base" hangingPunct="0">
              <a:spcBef>
                <a:spcPct val="0"/>
              </a:spcBef>
              <a:spcAft>
                <a:spcPct val="0"/>
              </a:spcAft>
              <a:defRPr>
                <a:solidFill>
                  <a:schemeClr val="tx1"/>
                </a:solidFill>
                <a:latin typeface="Arial" charset="0"/>
                <a:ea typeface="Arial" charset="0"/>
                <a:cs typeface="Arial" charset="0"/>
              </a:defRPr>
            </a:lvl6pPr>
            <a:lvl7pPr marL="2889184" indent="-222245" eaLnBrk="0" fontAlgn="base" hangingPunct="0">
              <a:spcBef>
                <a:spcPct val="0"/>
              </a:spcBef>
              <a:spcAft>
                <a:spcPct val="0"/>
              </a:spcAft>
              <a:defRPr>
                <a:solidFill>
                  <a:schemeClr val="tx1"/>
                </a:solidFill>
                <a:latin typeface="Arial" charset="0"/>
                <a:ea typeface="Arial" charset="0"/>
                <a:cs typeface="Arial" charset="0"/>
              </a:defRPr>
            </a:lvl7pPr>
            <a:lvl8pPr marL="3333674" indent="-222245" eaLnBrk="0" fontAlgn="base" hangingPunct="0">
              <a:spcBef>
                <a:spcPct val="0"/>
              </a:spcBef>
              <a:spcAft>
                <a:spcPct val="0"/>
              </a:spcAft>
              <a:defRPr>
                <a:solidFill>
                  <a:schemeClr val="tx1"/>
                </a:solidFill>
                <a:latin typeface="Arial" charset="0"/>
                <a:ea typeface="Arial" charset="0"/>
                <a:cs typeface="Arial" charset="0"/>
              </a:defRPr>
            </a:lvl8pPr>
            <a:lvl9pPr marL="3778164" indent="-22224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F15B22C-F400-A54B-9BAF-6CA0052F5730}" type="slidenum">
              <a:rPr lang="en-US">
                <a:latin typeface="Calibri" charset="0"/>
              </a:rPr>
              <a:pPr eaLnBrk="1" hangingPunct="1"/>
              <a:t>5</a:t>
            </a:fld>
            <a:endParaRPr lang="en-US" dirty="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Weinberg had foreseen today's energy and atmospheric CO</a:t>
            </a:r>
            <a:r>
              <a:rPr lang="en-US" baseline="-25000" dirty="0" smtClean="0"/>
              <a:t>2</a:t>
            </a:r>
            <a:r>
              <a:rPr lang="en-US" dirty="0" smtClean="0"/>
              <a:t> crises. He directed Oak Ridge to design and test another successful molten salt reactor experiment. It was tested with uranium-233 made from thorium. He wrote “humankind’s whole future depended on” it. Though successful, LFTR was sidelined for uranium/plutonium solid fuel technologies, which were also useful for weapons.</a:t>
            </a:r>
          </a:p>
          <a:p>
            <a:endParaRPr lang="en-US" dirty="0" smtClean="0"/>
          </a:p>
        </p:txBody>
      </p:sp>
      <p:sp>
        <p:nvSpPr>
          <p:cNvPr id="4" name="Slide Number Placeholder 3"/>
          <p:cNvSpPr>
            <a:spLocks noGrp="1"/>
          </p:cNvSpPr>
          <p:nvPr>
            <p:ph type="sldNum" sz="quarter" idx="5"/>
          </p:nvPr>
        </p:nvSpPr>
        <p:spPr/>
        <p:txBody>
          <a:bodyPr/>
          <a:lstStyle/>
          <a:p>
            <a:pPr>
              <a:defRPr/>
            </a:pPr>
            <a:fld id="{584E344F-FF69-4D8C-B283-1006FBAC1C5B}" type="slidenum">
              <a:rPr lang="en-US" smtClean="0"/>
              <a:pPr>
                <a:defRPr/>
              </a:pPr>
              <a:t>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100 ton crawler cranes used for onsite PWR construction add expense.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22296" indent="-277806" eaLnBrk="0" hangingPunct="0">
              <a:defRPr>
                <a:solidFill>
                  <a:schemeClr val="tx1"/>
                </a:solidFill>
                <a:latin typeface="Arial" charset="0"/>
                <a:ea typeface="Arial" charset="0"/>
                <a:cs typeface="Arial" charset="0"/>
              </a:defRPr>
            </a:lvl2pPr>
            <a:lvl3pPr marL="1111225" indent="-222245" eaLnBrk="0" hangingPunct="0">
              <a:defRPr>
                <a:solidFill>
                  <a:schemeClr val="tx1"/>
                </a:solidFill>
                <a:latin typeface="Arial" charset="0"/>
                <a:ea typeface="Arial" charset="0"/>
                <a:cs typeface="Arial" charset="0"/>
              </a:defRPr>
            </a:lvl3pPr>
            <a:lvl4pPr marL="1555714" indent="-222245" eaLnBrk="0" hangingPunct="0">
              <a:defRPr>
                <a:solidFill>
                  <a:schemeClr val="tx1"/>
                </a:solidFill>
                <a:latin typeface="Arial" charset="0"/>
                <a:ea typeface="Arial" charset="0"/>
                <a:cs typeface="Arial" charset="0"/>
              </a:defRPr>
            </a:lvl4pPr>
            <a:lvl5pPr marL="2000204" indent="-222245" eaLnBrk="0" hangingPunct="0">
              <a:defRPr>
                <a:solidFill>
                  <a:schemeClr val="tx1"/>
                </a:solidFill>
                <a:latin typeface="Arial" charset="0"/>
                <a:ea typeface="Arial" charset="0"/>
                <a:cs typeface="Arial" charset="0"/>
              </a:defRPr>
            </a:lvl5pPr>
            <a:lvl6pPr marL="2444694" indent="-222245" eaLnBrk="0" fontAlgn="base" hangingPunct="0">
              <a:spcBef>
                <a:spcPct val="0"/>
              </a:spcBef>
              <a:spcAft>
                <a:spcPct val="0"/>
              </a:spcAft>
              <a:defRPr>
                <a:solidFill>
                  <a:schemeClr val="tx1"/>
                </a:solidFill>
                <a:latin typeface="Arial" charset="0"/>
                <a:ea typeface="Arial" charset="0"/>
                <a:cs typeface="Arial" charset="0"/>
              </a:defRPr>
            </a:lvl6pPr>
            <a:lvl7pPr marL="2889184" indent="-222245" eaLnBrk="0" fontAlgn="base" hangingPunct="0">
              <a:spcBef>
                <a:spcPct val="0"/>
              </a:spcBef>
              <a:spcAft>
                <a:spcPct val="0"/>
              </a:spcAft>
              <a:defRPr>
                <a:solidFill>
                  <a:schemeClr val="tx1"/>
                </a:solidFill>
                <a:latin typeface="Arial" charset="0"/>
                <a:ea typeface="Arial" charset="0"/>
                <a:cs typeface="Arial" charset="0"/>
              </a:defRPr>
            </a:lvl7pPr>
            <a:lvl8pPr marL="3333674" indent="-222245" eaLnBrk="0" fontAlgn="base" hangingPunct="0">
              <a:spcBef>
                <a:spcPct val="0"/>
              </a:spcBef>
              <a:spcAft>
                <a:spcPct val="0"/>
              </a:spcAft>
              <a:defRPr>
                <a:solidFill>
                  <a:schemeClr val="tx1"/>
                </a:solidFill>
                <a:latin typeface="Arial" charset="0"/>
                <a:ea typeface="Arial" charset="0"/>
                <a:cs typeface="Arial" charset="0"/>
              </a:defRPr>
            </a:lvl8pPr>
            <a:lvl9pPr marL="3778164" indent="-22224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F0B12B5-0E6D-E047-B6A8-9C7D538BCDA4}" type="slidenum">
              <a:rPr lang="en-US">
                <a:latin typeface="Calibri" charset="0"/>
              </a:rPr>
              <a:pPr eaLnBrk="1" hangingPunct="1"/>
              <a:t>10</a:t>
            </a:fld>
            <a:endParaRPr lang="en-US" dirty="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45% Sandia</a:t>
            </a:r>
            <a:endParaRPr lang="en-US" dirty="0"/>
          </a:p>
        </p:txBody>
      </p:sp>
      <p:sp>
        <p:nvSpPr>
          <p:cNvPr id="4" name="Slide Number Placeholder 3"/>
          <p:cNvSpPr>
            <a:spLocks noGrp="1"/>
          </p:cNvSpPr>
          <p:nvPr>
            <p:ph type="sldNum" sz="quarter" idx="10"/>
          </p:nvPr>
        </p:nvSpPr>
        <p:spPr/>
        <p:txBody>
          <a:bodyPr/>
          <a:lstStyle/>
          <a:p>
            <a:fld id="{054D013E-D25F-9349-ADC0-A322DE42FC4D}" type="slidenum">
              <a:rPr lang="en-US" smtClean="0"/>
              <a:pPr/>
              <a:t>13</a:t>
            </a:fld>
            <a:endParaRPr lang="en-US" dirty="0"/>
          </a:p>
        </p:txBody>
      </p:sp>
    </p:spTree>
    <p:extLst>
      <p:ext uri="{BB962C8B-B14F-4D97-AF65-F5344CB8AC3E}">
        <p14:creationId xmlns:p14="http://schemas.microsoft.com/office/powerpoint/2010/main" val="2228360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3CF84A6-155E-1445-B77C-8228D60EF4DE}" type="slidenum">
              <a:rPr lang="en-US"/>
              <a:pPr/>
              <a:t>16</a:t>
            </a:fld>
            <a:endParaRPr lang="en-US" dirty="0"/>
          </a:p>
        </p:txBody>
      </p:sp>
      <p:sp>
        <p:nvSpPr>
          <p:cNvPr id="349186" name="Slide Image Placeholder 1"/>
          <p:cNvSpPr>
            <a:spLocks noGrp="1" noRot="1" noChangeAspect="1" noTextEdit="1"/>
          </p:cNvSpPr>
          <p:nvPr>
            <p:ph type="sldImg"/>
          </p:nvPr>
        </p:nvSpPr>
        <p:spPr>
          <a:xfrm>
            <a:off x="1146175" y="687388"/>
            <a:ext cx="4567238" cy="3427412"/>
          </a:xfrm>
          <a:ln/>
          <a:extLst>
            <a:ext uri="{909E8E84-426E-40DD-AFC4-6F175D3DCCD1}">
              <a14:hiddenFill xmlns:a14="http://schemas.microsoft.com/office/drawing/2010/main">
                <a:noFill/>
              </a14:hiddenFill>
            </a:ext>
            <a:ext uri="{FAA26D3D-D897-4be2-8F04-BA451C77F1D7}">
              <ma14:placeholderFlag xmlns:ma14="http://schemas.microsoft.com/office/mac/drawingml/2011/main" xmlns="" val="1"/>
            </a:ext>
          </a:extLst>
        </p:spPr>
      </p:sp>
      <p:sp>
        <p:nvSpPr>
          <p:cNvPr id="349187" name="Notes Placeholder 2"/>
          <p:cNvSpPr>
            <a:spLocks noGrp="1"/>
          </p:cNvSpPr>
          <p:nvPr>
            <p:ph type="body" idx="1"/>
          </p:nvPr>
        </p:nvSpPr>
        <p:spPr>
          <a:noFill/>
        </p:spPr>
        <p:txBody>
          <a:bodyPr lIns="91303" tIns="45654" rIns="91303" bIns="45654"/>
          <a:lstStyle/>
          <a:p>
            <a:pPr>
              <a:spcBef>
                <a:spcPct val="0"/>
              </a:spcBef>
            </a:pPr>
            <a:r>
              <a:rPr lang="en-US" u="none" dirty="0" smtClean="0">
                <a:hlinkClick r:id="rId3"/>
              </a:rPr>
              <a:t>NOT</a:t>
            </a:r>
            <a:r>
              <a:rPr lang="en-US" u="none" baseline="0" dirty="0" smtClean="0">
                <a:hlinkClick r:id="rId3"/>
              </a:rPr>
              <a:t> energy from biomass</a:t>
            </a:r>
            <a:endParaRPr lang="en-US" u="none" dirty="0" smtClean="0">
              <a:hlinkClick r:id="rId3"/>
            </a:endParaRPr>
          </a:p>
          <a:p>
            <a:pPr>
              <a:spcBef>
                <a:spcPct val="0"/>
              </a:spcBef>
            </a:pPr>
            <a:endParaRPr lang="en-US" dirty="0" smtClean="0">
              <a:hlinkClick r:id=""/>
            </a:endParaRPr>
          </a:p>
          <a:p>
            <a:pPr>
              <a:spcBef>
                <a:spcPct val="0"/>
              </a:spcBef>
            </a:pPr>
            <a:r>
              <a:rPr lang="en-US" dirty="0" smtClean="0">
                <a:hlinkClick r:id=""/>
              </a:rPr>
              <a:t>http</a:t>
            </a:r>
            <a:r>
              <a:rPr lang="en-US" dirty="0">
                <a:hlinkClick r:id="rId3"/>
              </a:rPr>
              <a:t>://en.wikipedia.org/wiki/Energy_policy_of_the_United_States#Petroleum</a:t>
            </a:r>
            <a:r>
              <a:rPr lang="en-US" dirty="0"/>
              <a:t> 20.8 M bbls/day, or 7592 M bbls/yr</a:t>
            </a:r>
          </a:p>
          <a:p>
            <a:pPr>
              <a:spcBef>
                <a:spcPct val="0"/>
              </a:spcBef>
            </a:pPr>
            <a:r>
              <a:rPr lang="en-US" dirty="0"/>
              <a:t>7.3 </a:t>
            </a:r>
            <a:r>
              <a:rPr lang="en-US" dirty="0" smtClean="0"/>
              <a:t>b</a:t>
            </a:r>
          </a:p>
          <a:p>
            <a:pPr defTabSz="888980" eaLnBrk="0" fontAlgn="base" hangingPunct="0">
              <a:spcBef>
                <a:spcPct val="0"/>
              </a:spcBef>
              <a:spcAft>
                <a:spcPct val="0"/>
              </a:spcAft>
              <a:defRPr/>
            </a:pPr>
            <a:r>
              <a:rPr lang="en-US" dirty="0">
                <a:hlinkClick r:id="rId4"/>
              </a:rPr>
              <a:t>http://ecen.com/eee57/eee57e/carbon_content_in_biomass_fuel.htm</a:t>
            </a:r>
            <a:r>
              <a:rPr lang="en-US" dirty="0"/>
              <a:t> </a:t>
            </a:r>
          </a:p>
          <a:p>
            <a:pPr>
              <a:spcBef>
                <a:spcPct val="0"/>
              </a:spcBef>
            </a:pPr>
            <a:endParaRPr lang="en-US" dirty="0" smtClean="0"/>
          </a:p>
          <a:p>
            <a:pPr>
              <a:spcBef>
                <a:spcPct val="0"/>
              </a:spcBef>
            </a:pPr>
            <a:r>
              <a:rPr lang="en-US" dirty="0" smtClean="0"/>
              <a:t>bl</a:t>
            </a:r>
            <a:r>
              <a:rPr lang="en-US" dirty="0"/>
              <a:t>/tonne , ergo 1 GT</a:t>
            </a:r>
          </a:p>
          <a:p>
            <a:pPr>
              <a:spcBef>
                <a:spcPct val="0"/>
              </a:spcBef>
            </a:pPr>
            <a:r>
              <a:rPr lang="en-US" dirty="0"/>
              <a:t>Need water, carbon, energy</a:t>
            </a:r>
          </a:p>
          <a:p>
            <a:pPr>
              <a:spcBef>
                <a:spcPct val="0"/>
              </a:spcBef>
            </a:pPr>
            <a:r>
              <a:rPr lang="en-US" dirty="0"/>
              <a:t>Forestry the same.</a:t>
            </a:r>
          </a:p>
        </p:txBody>
      </p:sp>
      <p:sp>
        <p:nvSpPr>
          <p:cNvPr id="112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3" tIns="45654" rIns="91303" bIns="45654" anchor="b"/>
          <a:lstStyle>
            <a:lvl1pPr algn="l" defTabSz="865188">
              <a:defRPr>
                <a:solidFill>
                  <a:schemeClr val="tx1"/>
                </a:solidFill>
                <a:latin typeface="Arial" charset="0"/>
                <a:ea typeface="ＭＳ Ｐゴシック" charset="0"/>
              </a:defRPr>
            </a:lvl1pPr>
            <a:lvl2pPr marL="703263" indent="-271463" algn="l" defTabSz="865188">
              <a:defRPr>
                <a:solidFill>
                  <a:schemeClr val="tx1"/>
                </a:solidFill>
                <a:latin typeface="Arial" charset="0"/>
                <a:ea typeface="ＭＳ Ｐゴシック" charset="0"/>
              </a:defRPr>
            </a:lvl2pPr>
            <a:lvl3pPr marL="1081088" indent="-215900" algn="l" defTabSz="865188">
              <a:defRPr>
                <a:solidFill>
                  <a:schemeClr val="tx1"/>
                </a:solidFill>
                <a:latin typeface="Arial" charset="0"/>
                <a:ea typeface="ＭＳ Ｐゴシック" charset="0"/>
              </a:defRPr>
            </a:lvl3pPr>
            <a:lvl4pPr marL="1512888" indent="-215900" algn="l" defTabSz="865188">
              <a:defRPr>
                <a:solidFill>
                  <a:schemeClr val="tx1"/>
                </a:solidFill>
                <a:latin typeface="Arial" charset="0"/>
                <a:ea typeface="ＭＳ Ｐゴシック" charset="0"/>
              </a:defRPr>
            </a:lvl4pPr>
            <a:lvl5pPr marL="1946275" indent="-215900" algn="l" defTabSz="865188">
              <a:defRPr>
                <a:solidFill>
                  <a:schemeClr val="tx1"/>
                </a:solidFill>
                <a:latin typeface="Arial" charset="0"/>
                <a:ea typeface="ＭＳ Ｐゴシック" charset="0"/>
              </a:defRPr>
            </a:lvl5pPr>
            <a:lvl6pPr marL="2403475" indent="-215900" defTabSz="865188" fontAlgn="base">
              <a:spcBef>
                <a:spcPct val="0"/>
              </a:spcBef>
              <a:spcAft>
                <a:spcPct val="0"/>
              </a:spcAft>
              <a:defRPr>
                <a:solidFill>
                  <a:schemeClr val="tx1"/>
                </a:solidFill>
                <a:latin typeface="Arial" charset="0"/>
                <a:ea typeface="ＭＳ Ｐゴシック" charset="0"/>
              </a:defRPr>
            </a:lvl6pPr>
            <a:lvl7pPr marL="2860675" indent="-215900" defTabSz="865188" fontAlgn="base">
              <a:spcBef>
                <a:spcPct val="0"/>
              </a:spcBef>
              <a:spcAft>
                <a:spcPct val="0"/>
              </a:spcAft>
              <a:defRPr>
                <a:solidFill>
                  <a:schemeClr val="tx1"/>
                </a:solidFill>
                <a:latin typeface="Arial" charset="0"/>
                <a:ea typeface="ＭＳ Ｐゴシック" charset="0"/>
              </a:defRPr>
            </a:lvl7pPr>
            <a:lvl8pPr marL="3317875" indent="-215900" defTabSz="865188" fontAlgn="base">
              <a:spcBef>
                <a:spcPct val="0"/>
              </a:spcBef>
              <a:spcAft>
                <a:spcPct val="0"/>
              </a:spcAft>
              <a:defRPr>
                <a:solidFill>
                  <a:schemeClr val="tx1"/>
                </a:solidFill>
                <a:latin typeface="Arial" charset="0"/>
                <a:ea typeface="ＭＳ Ｐゴシック" charset="0"/>
              </a:defRPr>
            </a:lvl8pPr>
            <a:lvl9pPr marL="3775075" indent="-215900" defTabSz="865188" fontAlgn="base">
              <a:spcBef>
                <a:spcPct val="0"/>
              </a:spcBef>
              <a:spcAft>
                <a:spcPct val="0"/>
              </a:spcAft>
              <a:defRPr>
                <a:solidFill>
                  <a:schemeClr val="tx1"/>
                </a:solidFill>
                <a:latin typeface="Arial" charset="0"/>
                <a:ea typeface="ＭＳ Ｐゴシック" charset="0"/>
              </a:defRPr>
            </a:lvl9pPr>
          </a:lstStyle>
          <a:p>
            <a:pPr algn="r"/>
            <a:fld id="{F433132C-9E83-1944-86F7-E1EFD21B1BBE}" type="slidenum">
              <a:rPr lang="en-US" sz="1200">
                <a:latin typeface="Calibri" charset="0"/>
              </a:rPr>
              <a:pPr algn="r"/>
              <a:t>16</a:t>
            </a:fld>
            <a:endParaRPr lang="en-US" sz="1200" dirty="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22296" indent="-277806" eaLnBrk="0" hangingPunct="0">
              <a:defRPr>
                <a:solidFill>
                  <a:schemeClr val="tx1"/>
                </a:solidFill>
                <a:latin typeface="Arial" charset="0"/>
                <a:ea typeface="Arial" charset="0"/>
                <a:cs typeface="Arial" charset="0"/>
              </a:defRPr>
            </a:lvl2pPr>
            <a:lvl3pPr marL="1111225" indent="-222245" eaLnBrk="0" hangingPunct="0">
              <a:defRPr>
                <a:solidFill>
                  <a:schemeClr val="tx1"/>
                </a:solidFill>
                <a:latin typeface="Arial" charset="0"/>
                <a:ea typeface="Arial" charset="0"/>
                <a:cs typeface="Arial" charset="0"/>
              </a:defRPr>
            </a:lvl3pPr>
            <a:lvl4pPr marL="1555714" indent="-222245" eaLnBrk="0" hangingPunct="0">
              <a:defRPr>
                <a:solidFill>
                  <a:schemeClr val="tx1"/>
                </a:solidFill>
                <a:latin typeface="Arial" charset="0"/>
                <a:ea typeface="Arial" charset="0"/>
                <a:cs typeface="Arial" charset="0"/>
              </a:defRPr>
            </a:lvl4pPr>
            <a:lvl5pPr marL="2000204" indent="-222245" eaLnBrk="0" hangingPunct="0">
              <a:defRPr>
                <a:solidFill>
                  <a:schemeClr val="tx1"/>
                </a:solidFill>
                <a:latin typeface="Arial" charset="0"/>
                <a:ea typeface="Arial" charset="0"/>
                <a:cs typeface="Arial" charset="0"/>
              </a:defRPr>
            </a:lvl5pPr>
            <a:lvl6pPr marL="2444694" indent="-222245" eaLnBrk="0" fontAlgn="base" hangingPunct="0">
              <a:spcBef>
                <a:spcPct val="0"/>
              </a:spcBef>
              <a:spcAft>
                <a:spcPct val="0"/>
              </a:spcAft>
              <a:defRPr>
                <a:solidFill>
                  <a:schemeClr val="tx1"/>
                </a:solidFill>
                <a:latin typeface="Arial" charset="0"/>
                <a:ea typeface="Arial" charset="0"/>
                <a:cs typeface="Arial" charset="0"/>
              </a:defRPr>
            </a:lvl6pPr>
            <a:lvl7pPr marL="2889184" indent="-222245" eaLnBrk="0" fontAlgn="base" hangingPunct="0">
              <a:spcBef>
                <a:spcPct val="0"/>
              </a:spcBef>
              <a:spcAft>
                <a:spcPct val="0"/>
              </a:spcAft>
              <a:defRPr>
                <a:solidFill>
                  <a:schemeClr val="tx1"/>
                </a:solidFill>
                <a:latin typeface="Arial" charset="0"/>
                <a:ea typeface="Arial" charset="0"/>
                <a:cs typeface="Arial" charset="0"/>
              </a:defRPr>
            </a:lvl7pPr>
            <a:lvl8pPr marL="3333674" indent="-222245" eaLnBrk="0" fontAlgn="base" hangingPunct="0">
              <a:spcBef>
                <a:spcPct val="0"/>
              </a:spcBef>
              <a:spcAft>
                <a:spcPct val="0"/>
              </a:spcAft>
              <a:defRPr>
                <a:solidFill>
                  <a:schemeClr val="tx1"/>
                </a:solidFill>
                <a:latin typeface="Arial" charset="0"/>
                <a:ea typeface="Arial" charset="0"/>
                <a:cs typeface="Arial" charset="0"/>
              </a:defRPr>
            </a:lvl8pPr>
            <a:lvl9pPr marL="3778164" indent="-22224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1EA7E92-F166-6848-88BB-5B5694AE6687}" type="slidenum">
              <a:rPr lang="en-US">
                <a:latin typeface="Calibri" charset="0"/>
              </a:rPr>
              <a:pPr eaLnBrk="1" hangingPunct="1"/>
              <a:t>17</a:t>
            </a:fld>
            <a:endParaRPr lang="en-US" dirty="0">
              <a:latin typeface="Calibri" charset="0"/>
            </a:endParaRPr>
          </a:p>
        </p:txBody>
      </p:sp>
      <p:sp>
        <p:nvSpPr>
          <p:cNvPr id="133123"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88980" fontAlgn="base">
              <a:spcBef>
                <a:spcPct val="30000"/>
              </a:spcBef>
              <a:spcAft>
                <a:spcPct val="0"/>
              </a:spcAft>
              <a:defRPr/>
            </a:pPr>
            <a:r>
              <a:rPr lang="en-US" dirty="0"/>
              <a:t>http://wwwtest.iri.tudelft.nl/~klooster/reports/hydro_slides_2003.pdf</a:t>
            </a:r>
          </a:p>
          <a:p>
            <a:pPr defTabSz="888980" fontAlgn="base">
              <a:spcBef>
                <a:spcPct val="30000"/>
              </a:spcBef>
              <a:spcAft>
                <a:spcPct val="0"/>
              </a:spcAft>
              <a:defRPr/>
            </a:pPr>
            <a:r>
              <a:rPr lang="en-US" dirty="0"/>
              <a:t>45% efficient 650 C</a:t>
            </a:r>
          </a:p>
          <a:p>
            <a:pPr eaLnBrk="1" hangingPunct="1"/>
            <a:endParaRPr lang="en-US" dirty="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a:xfrm>
            <a:off x="1144588" y="685800"/>
            <a:ext cx="4572000" cy="3430588"/>
          </a:xfrm>
          <a:ln/>
        </p:spPr>
      </p:sp>
      <p:sp>
        <p:nvSpPr>
          <p:cNvPr id="247811" name="Notes Placeholder 2"/>
          <p:cNvSpPr>
            <a:spLocks noGrp="1"/>
          </p:cNvSpPr>
          <p:nvPr>
            <p:ph type="body" idx="1"/>
          </p:nvPr>
        </p:nvSpPr>
        <p:spPr>
          <a:xfrm>
            <a:off x="686269" y="4343400"/>
            <a:ext cx="548546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75" tIns="48790" rIns="97575" bIns="48790"/>
          <a:lstStyle/>
          <a:p>
            <a:pPr eaLnBrk="1" hangingPunct="1">
              <a:spcBef>
                <a:spcPct val="0"/>
              </a:spcBef>
            </a:pPr>
            <a:r>
              <a:rPr lang="en-US" dirty="0" smtClean="0"/>
              <a:t>Compare to standard reactor. “almost” no U, Pu. Need to keep U-233 out of waste stream. Depends on the effectiveness of the chemical separation of the waste stream.</a:t>
            </a:r>
          </a:p>
        </p:txBody>
      </p:sp>
      <p:sp>
        <p:nvSpPr>
          <p:cNvPr id="12292" name="Slide Number Placeholder 3"/>
          <p:cNvSpPr txBox="1">
            <a:spLocks noGrp="1"/>
          </p:cNvSpPr>
          <p:nvPr/>
        </p:nvSpPr>
        <p:spPr bwMode="auto">
          <a:xfrm>
            <a:off x="3884561" y="8686801"/>
            <a:ext cx="2972268" cy="455084"/>
          </a:xfrm>
          <a:prstGeom prst="rect">
            <a:avLst/>
          </a:prstGeom>
          <a:noFill/>
          <a:ln>
            <a:miter lim="800000"/>
            <a:headEnd/>
            <a:tailEnd/>
          </a:ln>
        </p:spPr>
        <p:txBody>
          <a:bodyPr lIns="97575" tIns="48790" rIns="97575" bIns="48790" anchor="b"/>
          <a:lstStyle/>
          <a:p>
            <a:pPr algn="r" eaLnBrk="1" hangingPunct="1">
              <a:defRPr/>
            </a:pPr>
            <a:fld id="{BE5B327D-8DCB-4284-BD11-7FB7BB88DC46}" type="slidenum">
              <a:rPr lang="en-US" sz="1300" u="none">
                <a:latin typeface="+mn-lt"/>
              </a:rPr>
              <a:pPr algn="r" eaLnBrk="1" hangingPunct="1">
                <a:defRPr/>
              </a:pPr>
              <a:t>19</a:t>
            </a:fld>
            <a:endParaRPr lang="en-US" sz="1300" u="none" dirty="0">
              <a:latin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Factory production cuts costs. Boeing Aircraft produces similar cost units with similar concerns about quality, materials, and safety</a:t>
            </a:r>
            <a:r>
              <a:rPr lang="en-US" dirty="0" smtClean="0">
                <a:latin typeface="Calibri" charset="0"/>
              </a:rPr>
              <a:t>.</a:t>
            </a:r>
          </a:p>
          <a:p>
            <a:r>
              <a:rPr lang="en-US" dirty="0" smtClean="0">
                <a:latin typeface="Calibri" charset="0"/>
              </a:rPr>
              <a:t>477 in 2011, up to $330</a:t>
            </a:r>
            <a:r>
              <a:rPr lang="en-US" baseline="0" dirty="0" smtClean="0">
                <a:latin typeface="Calibri" charset="0"/>
              </a:rPr>
              <a:t> million each.</a:t>
            </a:r>
          </a:p>
          <a:p>
            <a:r>
              <a:rPr lang="en-US" baseline="0" dirty="0" smtClean="0">
                <a:latin typeface="Calibri" charset="0"/>
              </a:rPr>
              <a:t>Produce LFTRs in such factories.</a:t>
            </a:r>
            <a:endParaRPr lang="en-US" dirty="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22296" indent="-277806" eaLnBrk="0" hangingPunct="0">
              <a:defRPr>
                <a:solidFill>
                  <a:schemeClr val="tx1"/>
                </a:solidFill>
                <a:latin typeface="Arial" charset="0"/>
                <a:ea typeface="Arial" charset="0"/>
                <a:cs typeface="Arial" charset="0"/>
              </a:defRPr>
            </a:lvl2pPr>
            <a:lvl3pPr marL="1111225" indent="-222245" eaLnBrk="0" hangingPunct="0">
              <a:defRPr>
                <a:solidFill>
                  <a:schemeClr val="tx1"/>
                </a:solidFill>
                <a:latin typeface="Arial" charset="0"/>
                <a:ea typeface="Arial" charset="0"/>
                <a:cs typeface="Arial" charset="0"/>
              </a:defRPr>
            </a:lvl3pPr>
            <a:lvl4pPr marL="1555714" indent="-222245" eaLnBrk="0" hangingPunct="0">
              <a:defRPr>
                <a:solidFill>
                  <a:schemeClr val="tx1"/>
                </a:solidFill>
                <a:latin typeface="Arial" charset="0"/>
                <a:ea typeface="Arial" charset="0"/>
                <a:cs typeface="Arial" charset="0"/>
              </a:defRPr>
            </a:lvl4pPr>
            <a:lvl5pPr marL="2000204" indent="-222245" eaLnBrk="0" hangingPunct="0">
              <a:defRPr>
                <a:solidFill>
                  <a:schemeClr val="tx1"/>
                </a:solidFill>
                <a:latin typeface="Arial" charset="0"/>
                <a:ea typeface="Arial" charset="0"/>
                <a:cs typeface="Arial" charset="0"/>
              </a:defRPr>
            </a:lvl5pPr>
            <a:lvl6pPr marL="2444694" indent="-222245" eaLnBrk="0" fontAlgn="base" hangingPunct="0">
              <a:spcBef>
                <a:spcPct val="0"/>
              </a:spcBef>
              <a:spcAft>
                <a:spcPct val="0"/>
              </a:spcAft>
              <a:defRPr>
                <a:solidFill>
                  <a:schemeClr val="tx1"/>
                </a:solidFill>
                <a:latin typeface="Arial" charset="0"/>
                <a:ea typeface="Arial" charset="0"/>
                <a:cs typeface="Arial" charset="0"/>
              </a:defRPr>
            </a:lvl6pPr>
            <a:lvl7pPr marL="2889184" indent="-222245" eaLnBrk="0" fontAlgn="base" hangingPunct="0">
              <a:spcBef>
                <a:spcPct val="0"/>
              </a:spcBef>
              <a:spcAft>
                <a:spcPct val="0"/>
              </a:spcAft>
              <a:defRPr>
                <a:solidFill>
                  <a:schemeClr val="tx1"/>
                </a:solidFill>
                <a:latin typeface="Arial" charset="0"/>
                <a:ea typeface="Arial" charset="0"/>
                <a:cs typeface="Arial" charset="0"/>
              </a:defRPr>
            </a:lvl7pPr>
            <a:lvl8pPr marL="3333674" indent="-222245" eaLnBrk="0" fontAlgn="base" hangingPunct="0">
              <a:spcBef>
                <a:spcPct val="0"/>
              </a:spcBef>
              <a:spcAft>
                <a:spcPct val="0"/>
              </a:spcAft>
              <a:defRPr>
                <a:solidFill>
                  <a:schemeClr val="tx1"/>
                </a:solidFill>
                <a:latin typeface="Arial" charset="0"/>
                <a:ea typeface="Arial" charset="0"/>
                <a:cs typeface="Arial" charset="0"/>
              </a:defRPr>
            </a:lvl8pPr>
            <a:lvl9pPr marL="3778164" indent="-22224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2D7E2D3-3D25-EC48-8720-17AD2C879D24}" type="slidenum">
              <a:rPr lang="en-US">
                <a:latin typeface="Calibri" charset="0"/>
              </a:rPr>
              <a:pPr eaLnBrk="1" hangingPunct="1"/>
              <a:t>22</a:t>
            </a:fld>
            <a:endParaRPr lang="en-US" dirty="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FEC21F30-6B15-41CF-88AA-8A52DBC3E1DA}" type="datetimeFigureOut">
              <a:rPr lang="en-US" smtClean="0"/>
              <a:t>6/10/2013</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0507514A-8D36-435F-8489-273A5AF8F162}" type="slidenum">
              <a:rPr lang="en-US" smtClean="0"/>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C21F30-6B15-41CF-88AA-8A52DBC3E1DA}" type="datetimeFigureOut">
              <a:rPr lang="en-US" smtClean="0"/>
              <a:t>6/10/2013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07514A-8D36-435F-8489-273A5AF8F16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C21F30-6B15-41CF-88AA-8A52DBC3E1DA}" type="datetimeFigureOut">
              <a:rPr lang="en-US" smtClean="0"/>
              <a:t>6/10/2013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07514A-8D36-435F-8489-273A5AF8F16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C21F30-6B15-41CF-88AA-8A52DBC3E1DA}" type="datetimeFigureOut">
              <a:rPr lang="en-US" smtClean="0"/>
              <a:t>6/10/2013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07514A-8D36-435F-8489-273A5AF8F16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C21F30-6B15-41CF-88AA-8A52DBC3E1DA}" type="datetimeFigureOut">
              <a:rPr lang="en-US" smtClean="0"/>
              <a:t>6/10/2013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07514A-8D36-435F-8489-273A5AF8F162}"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EC21F30-6B15-41CF-88AA-8A52DBC3E1DA}" type="datetimeFigureOut">
              <a:rPr lang="en-US" smtClean="0"/>
              <a:t>6/10/2013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07514A-8D36-435F-8489-273A5AF8F162}" type="slidenum">
              <a:rPr lang="en-US" smtClean="0"/>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EC21F30-6B15-41CF-88AA-8A52DBC3E1DA}" type="datetimeFigureOut">
              <a:rPr lang="en-US" smtClean="0"/>
              <a:t>6/10/2013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507514A-8D36-435F-8489-273A5AF8F16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C21F30-6B15-41CF-88AA-8A52DBC3E1DA}" type="datetimeFigureOut">
              <a:rPr lang="en-US" smtClean="0"/>
              <a:t>6/10/2013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07514A-8D36-435F-8489-273A5AF8F16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21F30-6B15-41CF-88AA-8A52DBC3E1DA}" type="datetimeFigureOut">
              <a:rPr lang="en-US" smtClean="0"/>
              <a:t>6/10/2013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507514A-8D36-435F-8489-273A5AF8F16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FEC21F30-6B15-41CF-88AA-8A52DBC3E1DA}" type="datetimeFigureOut">
              <a:rPr lang="en-US" smtClean="0"/>
              <a:t>6/10/2013</a:t>
            </a:fld>
            <a:endParaRPr lang="en-US" dirty="0"/>
          </a:p>
        </p:txBody>
      </p:sp>
      <p:sp>
        <p:nvSpPr>
          <p:cNvPr id="7" name="Slide Number Placeholder 6"/>
          <p:cNvSpPr>
            <a:spLocks noGrp="1"/>
          </p:cNvSpPr>
          <p:nvPr>
            <p:ph type="sldNum" sz="quarter" idx="12"/>
          </p:nvPr>
        </p:nvSpPr>
        <p:spPr/>
        <p:txBody>
          <a:bodyPr/>
          <a:lstStyle/>
          <a:p>
            <a:fld id="{0507514A-8D36-435F-8489-273A5AF8F162}" type="slidenum">
              <a:rPr lang="en-US" smtClean="0"/>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C21F30-6B15-41CF-88AA-8A52DBC3E1DA}" type="datetimeFigureOut">
              <a:rPr lang="en-US" smtClean="0"/>
              <a:t>6/10/2013</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0507514A-8D36-435F-8489-273A5AF8F16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FEC21F30-6B15-41CF-88AA-8A52DBC3E1DA}" type="datetimeFigureOut">
              <a:rPr lang="en-US" smtClean="0"/>
              <a:t>6/10/2013</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0507514A-8D36-435F-8489-273A5AF8F16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cen.com/eee57/eee57e/carbon_content_in_biomass_fuel.htm"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8" Type="http://schemas.openxmlformats.org/officeDocument/2006/relationships/hyperlink" Target="http://jrse.aip.org/resource/1/jrsebh/v4/i3/p033111_s1?isAuthorized=no" TargetMode="External"/><Relationship Id="rId3" Type="http://schemas.openxmlformats.org/officeDocument/2006/relationships/hyperlink" Target="http://www.youtube.com/watch?v=uK367T7h6ZY" TargetMode="External"/><Relationship Id="rId7" Type="http://schemas.openxmlformats.org/officeDocument/2006/relationships/hyperlink" Target="http://newenergyandfuel.com/http:/newenergyandfuel/com/2012/06/29/two-a-half-nations-start-thorium-nuclear-power-research/" TargetMode="External"/><Relationship Id="rId2" Type="http://schemas.openxmlformats.org/officeDocument/2006/relationships/hyperlink" Target="http://www.energyfromthoriums.com/" TargetMode="External"/><Relationship Id="rId1" Type="http://schemas.openxmlformats.org/officeDocument/2006/relationships/slideLayout" Target="../slideLayouts/slideLayout6.xml"/><Relationship Id="rId6" Type="http://schemas.openxmlformats.org/officeDocument/2006/relationships/hyperlink" Target="http://www.thoriumenergycheaperthancoal.com/" TargetMode="External"/><Relationship Id="rId5" Type="http://schemas.openxmlformats.org/officeDocument/2006/relationships/hyperlink" Target="http://www.thoriumpowercanada.com/news/" TargetMode="External"/><Relationship Id="rId10" Type="http://schemas.openxmlformats.org/officeDocument/2006/relationships/hyperlink" Target="http://iaea.org/NuclearPower/Desalination/" TargetMode="External"/><Relationship Id="rId4" Type="http://schemas.openxmlformats.org/officeDocument/2006/relationships/hyperlink" Target="http://www.youtube.com/watch?v=AZR0UKxNPh8" TargetMode="External"/><Relationship Id="rId9" Type="http://schemas.openxmlformats.org/officeDocument/2006/relationships/hyperlink" Target="http://transatomicpower.com/company.ph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0" y="2286000"/>
            <a:ext cx="3657599" cy="1600200"/>
          </a:xfrm>
        </p:spPr>
        <p:txBody>
          <a:bodyPr>
            <a:normAutofit/>
          </a:bodyPr>
          <a:lstStyle/>
          <a:p>
            <a:r>
              <a:rPr lang="en-US" sz="4400" dirty="0" smtClean="0"/>
              <a:t>Thorium LFTR </a:t>
            </a:r>
            <a:r>
              <a:rPr lang="en-US" dirty="0" smtClean="0"/>
              <a:t/>
            </a:r>
            <a:br>
              <a:rPr lang="en-US" dirty="0" smtClean="0"/>
            </a:br>
            <a:r>
              <a:rPr lang="en-US" sz="2400" dirty="0" smtClean="0"/>
              <a:t>Molten Salt Reactors</a:t>
            </a:r>
            <a:endParaRPr lang="en-US" sz="2400" dirty="0"/>
          </a:p>
        </p:txBody>
      </p:sp>
      <p:sp>
        <p:nvSpPr>
          <p:cNvPr id="5" name="Subtitle 4"/>
          <p:cNvSpPr>
            <a:spLocks noGrp="1"/>
          </p:cNvSpPr>
          <p:nvPr>
            <p:ph type="subTitle" idx="1"/>
          </p:nvPr>
        </p:nvSpPr>
        <p:spPr>
          <a:xfrm>
            <a:off x="4572000" y="4114800"/>
            <a:ext cx="3657600" cy="1752600"/>
          </a:xfrm>
        </p:spPr>
        <p:txBody>
          <a:bodyPr>
            <a:normAutofit fontScale="77500" lnSpcReduction="20000"/>
          </a:bodyPr>
          <a:lstStyle/>
          <a:p>
            <a:r>
              <a:rPr lang="en-US" sz="3400" b="1" dirty="0" smtClean="0"/>
              <a:t>The Good Reactor</a:t>
            </a:r>
          </a:p>
          <a:p>
            <a:endParaRPr lang="en-US" dirty="0"/>
          </a:p>
          <a:p>
            <a:r>
              <a:rPr lang="en-US" dirty="0" smtClean="0"/>
              <a:t>CA Energy Commission</a:t>
            </a:r>
          </a:p>
          <a:p>
            <a:r>
              <a:rPr lang="en-US" dirty="0" smtClean="0"/>
              <a:t>Workshop on Nuclear Issues</a:t>
            </a:r>
          </a:p>
          <a:p>
            <a:r>
              <a:rPr lang="en-US" dirty="0" smtClean="0"/>
              <a:t>Walter Horsting, Principal</a:t>
            </a:r>
          </a:p>
          <a:p>
            <a:r>
              <a:rPr lang="en-US" dirty="0" smtClean="0"/>
              <a:t>Business Development International</a:t>
            </a:r>
          </a:p>
          <a:p>
            <a:r>
              <a:rPr lang="en-US" dirty="0" smtClean="0"/>
              <a:t>June 19, 2013</a:t>
            </a:r>
            <a:endParaRPr lang="en-US" dirty="0"/>
          </a:p>
        </p:txBody>
      </p:sp>
    </p:spTree>
    <p:extLst>
      <p:ext uri="{BB962C8B-B14F-4D97-AF65-F5344CB8AC3E}">
        <p14:creationId xmlns:p14="http://schemas.microsoft.com/office/powerpoint/2010/main" val="2209008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p:cNvPicPr>
            <a:picLocks noChangeAspect="1" noChangeArrowheads="1"/>
          </p:cNvPicPr>
          <p:nvPr/>
        </p:nvPicPr>
        <p:blipFill>
          <a:blip r:embed="rId3">
            <a:lum contrast="30000"/>
            <a:extLst>
              <a:ext uri="{28A0092B-C50C-407E-A947-70E740481C1C}">
                <a14:useLocalDpi xmlns:a14="http://schemas.microsoft.com/office/drawing/2010/main"/>
              </a:ext>
            </a:extLst>
          </a:blip>
          <a:srcRect/>
          <a:stretch>
            <a:fillRect/>
          </a:stretch>
        </p:blipFill>
        <p:spPr bwMode="auto">
          <a:xfrm>
            <a:off x="457200" y="1447800"/>
            <a:ext cx="820400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Box 6"/>
          <p:cNvSpPr txBox="1">
            <a:spLocks noChangeArrowheads="1"/>
          </p:cNvSpPr>
          <p:nvPr/>
        </p:nvSpPr>
        <p:spPr bwMode="auto">
          <a:xfrm>
            <a:off x="990600" y="646093"/>
            <a:ext cx="7543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800" b="1" dirty="0"/>
              <a:t>LFTR needs no costly 160-atmosphere pressure vessel and containment dome.</a:t>
            </a:r>
          </a:p>
        </p:txBody>
      </p:sp>
    </p:spTree>
    <p:extLst>
      <p:ext uri="{BB962C8B-B14F-4D97-AF65-F5344CB8AC3E}">
        <p14:creationId xmlns:p14="http://schemas.microsoft.com/office/powerpoint/2010/main" val="3393990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Thorium LFTR Top Ten Attributes </a:t>
            </a:r>
            <a:br>
              <a:rPr lang="en-US" dirty="0"/>
            </a:br>
            <a:r>
              <a:rPr lang="en-US" dirty="0" smtClean="0"/>
              <a:t>#4 Efficient</a:t>
            </a:r>
            <a:endParaRPr lang="en-US" dirty="0"/>
          </a:p>
        </p:txBody>
      </p:sp>
      <p:sp>
        <p:nvSpPr>
          <p:cNvPr id="3" name="Content Placeholder 2"/>
          <p:cNvSpPr>
            <a:spLocks noGrp="1"/>
          </p:cNvSpPr>
          <p:nvPr>
            <p:ph idx="1"/>
          </p:nvPr>
        </p:nvSpPr>
        <p:spPr>
          <a:xfrm>
            <a:off x="762000" y="2323652"/>
            <a:ext cx="7620000" cy="3924748"/>
          </a:xfrm>
        </p:spPr>
        <p:txBody>
          <a:bodyPr>
            <a:normAutofit/>
          </a:bodyPr>
          <a:lstStyle/>
          <a:p>
            <a:pPr marL="68580" lvl="0" indent="0">
              <a:buNone/>
            </a:pPr>
            <a:r>
              <a:rPr lang="en-US" dirty="0"/>
              <a:t>LFTR is more efficient, using 99% of the thorium-derived </a:t>
            </a:r>
            <a:r>
              <a:rPr lang="en-US" dirty="0" smtClean="0"/>
              <a:t>fuel, versus the 1% of fuel burned in LWRs.</a:t>
            </a:r>
          </a:p>
          <a:p>
            <a:pPr marL="68580" lvl="0" indent="0">
              <a:buNone/>
            </a:pPr>
            <a:endParaRPr lang="en-US" dirty="0"/>
          </a:p>
          <a:p>
            <a:pPr marL="68580" lvl="0" indent="0">
              <a:buNone/>
            </a:pPr>
            <a:r>
              <a:rPr lang="en-US" dirty="0" smtClean="0"/>
              <a:t>LFTRs </a:t>
            </a:r>
            <a:r>
              <a:rPr lang="en-US" dirty="0"/>
              <a:t>burn scarce fissile reserves as a one-time consumable; LFTR consumes fertile thorium, using fissile reserves only to start the thorium fuel-cycle. </a:t>
            </a:r>
          </a:p>
        </p:txBody>
      </p:sp>
    </p:spTree>
    <p:extLst>
      <p:ext uri="{BB962C8B-B14F-4D97-AF65-F5344CB8AC3E}">
        <p14:creationId xmlns:p14="http://schemas.microsoft.com/office/powerpoint/2010/main" val="3469884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260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SCO2sizeComp.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 y="1295400"/>
            <a:ext cx="7815596" cy="518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TextBox 4"/>
          <p:cNvSpPr txBox="1">
            <a:spLocks noChangeArrowheads="1"/>
          </p:cNvSpPr>
          <p:nvPr/>
        </p:nvSpPr>
        <p:spPr bwMode="auto">
          <a:xfrm>
            <a:off x="4495800" y="6642100"/>
            <a:ext cx="4648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800" dirty="0"/>
              <a:t>http://web.mit.edu/jessiek/MacData/afs.course.lockers/22/22.33/www/dostal.pdf</a:t>
            </a:r>
          </a:p>
        </p:txBody>
      </p:sp>
      <p:sp>
        <p:nvSpPr>
          <p:cNvPr id="7" name="Title 1"/>
          <p:cNvSpPr txBox="1">
            <a:spLocks/>
          </p:cNvSpPr>
          <p:nvPr/>
        </p:nvSpPr>
        <p:spPr>
          <a:xfrm>
            <a:off x="609600" y="838200"/>
            <a:ext cx="7815596" cy="1219200"/>
          </a:xfrm>
          <a:prstGeom prst="rect">
            <a:avLst/>
          </a:prstGeom>
          <a:solidFill>
            <a:schemeClr val="bg1"/>
          </a:solidFill>
        </p:spPr>
        <p:txBody>
          <a:bodyPr/>
          <a:lstStyle/>
          <a:p>
            <a:pPr eaLnBrk="0" hangingPunct="0">
              <a:defRPr/>
            </a:pPr>
            <a:r>
              <a:rPr lang="en-US" sz="2800" b="1" dirty="0" smtClean="0">
                <a:ea typeface="+mj-ea"/>
              </a:rPr>
              <a:t>Helium Turbines &amp; supercritical </a:t>
            </a:r>
            <a:r>
              <a:rPr lang="en-US" sz="2800" b="1" dirty="0">
                <a:ea typeface="+mj-ea"/>
              </a:rPr>
              <a:t>CO2 </a:t>
            </a:r>
            <a:r>
              <a:rPr lang="en-US" sz="2800" b="1" dirty="0" smtClean="0">
                <a:ea typeface="+mj-ea"/>
              </a:rPr>
              <a:t>turbines</a:t>
            </a:r>
          </a:p>
          <a:p>
            <a:pPr eaLnBrk="0" hangingPunct="0">
              <a:defRPr/>
            </a:pPr>
            <a:r>
              <a:rPr lang="en-US" sz="2800" b="1" dirty="0" smtClean="0">
                <a:ea typeface="+mj-ea"/>
              </a:rPr>
              <a:t>Savings in size and efficiencies </a:t>
            </a:r>
            <a:endParaRPr lang="en-US" sz="2800" b="1" dirty="0">
              <a:ea typeface="+mj-ea"/>
            </a:endParaRPr>
          </a:p>
        </p:txBody>
      </p:sp>
    </p:spTree>
    <p:extLst>
      <p:ext uri="{BB962C8B-B14F-4D97-AF65-F5344CB8AC3E}">
        <p14:creationId xmlns:p14="http://schemas.microsoft.com/office/powerpoint/2010/main" val="8246147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Thorium LFTR Top Ten Attributes </a:t>
            </a:r>
            <a:br>
              <a:rPr lang="en-US" dirty="0"/>
            </a:br>
            <a:r>
              <a:rPr lang="en-US" dirty="0" smtClean="0"/>
              <a:t>#5 Burn Nuclear Waste</a:t>
            </a:r>
            <a:endParaRPr lang="en-US" dirty="0"/>
          </a:p>
        </p:txBody>
      </p:sp>
      <p:sp>
        <p:nvSpPr>
          <p:cNvPr id="3" name="Content Placeholder 2"/>
          <p:cNvSpPr>
            <a:spLocks noGrp="1"/>
          </p:cNvSpPr>
          <p:nvPr>
            <p:ph idx="1"/>
          </p:nvPr>
        </p:nvSpPr>
        <p:spPr>
          <a:xfrm>
            <a:off x="685800" y="2323652"/>
            <a:ext cx="7696200" cy="3924748"/>
          </a:xfrm>
        </p:spPr>
        <p:txBody>
          <a:bodyPr/>
          <a:lstStyle/>
          <a:p>
            <a:pPr marL="68580" lvl="0" indent="0">
              <a:buNone/>
            </a:pPr>
            <a:r>
              <a:rPr lang="en-US" dirty="0"/>
              <a:t>LFTR can use a range of nuclear starter fuels and can consume plutonium and other actinides from legacy spent nuclear fuel stockpiles. Molten salt reactors were started on all three fuel options and once operational, LFTR can continue operation with just thorium. </a:t>
            </a:r>
          </a:p>
          <a:p>
            <a:pPr marL="68580" indent="0">
              <a:buNone/>
            </a:pPr>
            <a:endParaRPr lang="en-US" dirty="0"/>
          </a:p>
        </p:txBody>
      </p:sp>
    </p:spTree>
    <p:extLst>
      <p:ext uri="{BB962C8B-B14F-4D97-AF65-F5344CB8AC3E}">
        <p14:creationId xmlns:p14="http://schemas.microsoft.com/office/powerpoint/2010/main" val="313308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Thorium LFTR Top Ten Attributes </a:t>
            </a:r>
            <a:br>
              <a:rPr lang="en-US" dirty="0"/>
            </a:br>
            <a:r>
              <a:rPr lang="en-US" dirty="0" smtClean="0"/>
              <a:t>#6 Carbon Free Energy</a:t>
            </a:r>
            <a:endParaRPr lang="en-US" dirty="0"/>
          </a:p>
        </p:txBody>
      </p:sp>
      <p:sp>
        <p:nvSpPr>
          <p:cNvPr id="3" name="Content Placeholder 2"/>
          <p:cNvSpPr>
            <a:spLocks noGrp="1"/>
          </p:cNvSpPr>
          <p:nvPr>
            <p:ph idx="1"/>
          </p:nvPr>
        </p:nvSpPr>
        <p:spPr>
          <a:xfrm>
            <a:off x="609600" y="2323652"/>
            <a:ext cx="8001000" cy="4077148"/>
          </a:xfrm>
        </p:spPr>
        <p:txBody>
          <a:bodyPr/>
          <a:lstStyle/>
          <a:p>
            <a:pPr marL="68580" lvl="0" indent="0">
              <a:buNone/>
            </a:pPr>
            <a:r>
              <a:rPr lang="en-US" dirty="0"/>
              <a:t>LFTR produces safe, sustainable, carbon-free electricity and a range of radioisotopes useful for medical imaging, cancer therapy, industrial applications and space exploration. </a:t>
            </a:r>
            <a:endParaRPr lang="en-US" dirty="0" smtClean="0"/>
          </a:p>
          <a:p>
            <a:pPr marL="68580" lvl="0" indent="0">
              <a:buNone/>
            </a:pPr>
            <a:endParaRPr lang="en-US" dirty="0"/>
          </a:p>
          <a:p>
            <a:pPr marL="68580" lvl="0" indent="0">
              <a:buNone/>
            </a:pPr>
            <a:r>
              <a:rPr lang="en-US" dirty="0" smtClean="0"/>
              <a:t>LFTR </a:t>
            </a:r>
            <a:r>
              <a:rPr lang="en-US" dirty="0"/>
              <a:t>waste heat can be used to desalinate sea water and high primary heat can drive ammonia production for </a:t>
            </a:r>
            <a:r>
              <a:rPr lang="en-US" dirty="0" smtClean="0"/>
              <a:t>agriculture, fuels </a:t>
            </a:r>
            <a:r>
              <a:rPr lang="en-US" dirty="0"/>
              <a:t>or synthesis of liquid hydrocarbon </a:t>
            </a:r>
            <a:r>
              <a:rPr lang="en-US" dirty="0" smtClean="0"/>
              <a:t>fuels &amp; garbage to fuels. </a:t>
            </a:r>
            <a:endParaRPr lang="en-US" dirty="0"/>
          </a:p>
          <a:p>
            <a:endParaRPr lang="en-US" dirty="0"/>
          </a:p>
        </p:txBody>
      </p:sp>
    </p:spTree>
    <p:extLst>
      <p:ext uri="{BB962C8B-B14F-4D97-AF65-F5344CB8AC3E}">
        <p14:creationId xmlns:p14="http://schemas.microsoft.com/office/powerpoint/2010/main" val="33525304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5" name="TextBox 5"/>
          <p:cNvSpPr txBox="1">
            <a:spLocks noChangeArrowheads="1"/>
          </p:cNvSpPr>
          <p:nvPr/>
        </p:nvSpPr>
        <p:spPr bwMode="auto">
          <a:xfrm>
            <a:off x="6934200" y="6705600"/>
            <a:ext cx="2209800" cy="169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4" rIns="91429" bIns="45714">
            <a:spAutoFit/>
          </a:bodyPr>
          <a:lstStyle>
            <a:lvl1pPr algn="l">
              <a:defRPr>
                <a:solidFill>
                  <a:schemeClr val="tx1"/>
                </a:solidFill>
                <a:latin typeface="Arial" charset="0"/>
                <a:ea typeface="ＭＳ Ｐゴシック" charset="0"/>
              </a:defRPr>
            </a:lvl1pPr>
            <a:lvl2pPr marL="742950" indent="-285750" algn="l">
              <a:defRPr>
                <a:solidFill>
                  <a:schemeClr val="tx1"/>
                </a:solidFill>
                <a:latin typeface="Arial" charset="0"/>
                <a:ea typeface="ＭＳ Ｐゴシック" charset="0"/>
              </a:defRPr>
            </a:lvl2pPr>
            <a:lvl3pPr marL="1143000" indent="-228600" algn="l">
              <a:defRPr>
                <a:solidFill>
                  <a:schemeClr val="tx1"/>
                </a:solidFill>
                <a:latin typeface="Arial" charset="0"/>
                <a:ea typeface="ＭＳ Ｐゴシック" charset="0"/>
              </a:defRPr>
            </a:lvl3pPr>
            <a:lvl4pPr marL="1600200" indent="-228600" algn="l">
              <a:defRPr>
                <a:solidFill>
                  <a:schemeClr val="tx1"/>
                </a:solidFill>
                <a:latin typeface="Arial" charset="0"/>
                <a:ea typeface="ＭＳ Ｐゴシック" charset="0"/>
              </a:defRPr>
            </a:lvl4pPr>
            <a:lvl5pPr marL="2057400" indent="-228600" algn="l">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500" dirty="0">
                <a:hlinkClick r:id="rId3"/>
              </a:rPr>
              <a:t>http://ecen.com/eee57/eee57e/carbon_content_in_biomass_fuel.htm</a:t>
            </a:r>
            <a:r>
              <a:rPr lang="en-US" sz="500" dirty="0"/>
              <a:t> </a:t>
            </a:r>
          </a:p>
        </p:txBody>
      </p:sp>
      <p:sp>
        <p:nvSpPr>
          <p:cNvPr id="8" name="Content Placeholder 2"/>
          <p:cNvSpPr txBox="1">
            <a:spLocks/>
          </p:cNvSpPr>
          <p:nvPr/>
        </p:nvSpPr>
        <p:spPr bwMode="auto">
          <a:xfrm>
            <a:off x="3733800" y="1721152"/>
            <a:ext cx="5105400" cy="3917648"/>
          </a:xfrm>
          <a:prstGeom prst="rect">
            <a:avLst/>
          </a:prstGeom>
          <a:noFill/>
          <a:ln w="9525">
            <a:noFill/>
            <a:miter lim="800000"/>
            <a:headEnd/>
            <a:tailEnd/>
          </a:ln>
        </p:spPr>
        <p:txBody>
          <a:bodyPr lIns="91429" tIns="45714" rIns="91429" bIns="45714"/>
          <a:lstStyle>
            <a:lvl1pPr marL="341313" indent="-341313" algn="l">
              <a:defRPr>
                <a:solidFill>
                  <a:schemeClr val="tx1"/>
                </a:solidFill>
                <a:latin typeface="Arial" charset="0"/>
                <a:ea typeface="ＭＳ Ｐゴシック" charset="0"/>
              </a:defRPr>
            </a:lvl1pPr>
            <a:lvl2pPr marL="742950" indent="-285750" algn="l">
              <a:defRPr>
                <a:solidFill>
                  <a:schemeClr val="tx1"/>
                </a:solidFill>
                <a:latin typeface="Arial" charset="0"/>
                <a:ea typeface="ＭＳ Ｐゴシック" charset="0"/>
              </a:defRPr>
            </a:lvl2pPr>
            <a:lvl3pPr marL="1143000" indent="-228600" algn="l">
              <a:defRPr>
                <a:solidFill>
                  <a:schemeClr val="tx1"/>
                </a:solidFill>
                <a:latin typeface="Arial" charset="0"/>
                <a:ea typeface="ＭＳ Ｐゴシック" charset="0"/>
              </a:defRPr>
            </a:lvl3pPr>
            <a:lvl4pPr marL="1600200" indent="-228600" algn="l">
              <a:defRPr>
                <a:solidFill>
                  <a:schemeClr val="tx1"/>
                </a:solidFill>
                <a:latin typeface="Arial" charset="0"/>
                <a:ea typeface="ＭＳ Ｐゴシック" charset="0"/>
              </a:defRPr>
            </a:lvl4pPr>
            <a:lvl5pPr marL="2057400" indent="-228600" algn="l">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marL="169863" indent="-169863">
              <a:spcBef>
                <a:spcPct val="20000"/>
              </a:spcBef>
              <a:spcAft>
                <a:spcPct val="45000"/>
              </a:spcAft>
              <a:buFont typeface="Arial"/>
              <a:buChar char="•"/>
            </a:pPr>
            <a:r>
              <a:rPr lang="en-US" sz="2400" b="1" dirty="0" smtClean="0">
                <a:cs typeface="Arial" charset="0"/>
              </a:rPr>
              <a:t>Farming </a:t>
            </a:r>
            <a:r>
              <a:rPr lang="en-US" sz="2400" b="1" dirty="0">
                <a:cs typeface="Arial" charset="0"/>
              </a:rPr>
              <a:t>produces 3 tons of dry biomass per </a:t>
            </a:r>
            <a:r>
              <a:rPr lang="en-US" sz="2400" b="1" dirty="0" smtClean="0">
                <a:cs typeface="Arial" charset="0"/>
              </a:rPr>
              <a:t>acre-yr.</a:t>
            </a:r>
            <a:r>
              <a:rPr lang="en-US" sz="2400" b="1" dirty="0"/>
              <a:t/>
            </a:r>
            <a:br>
              <a:rPr lang="en-US" sz="2400" b="1" dirty="0"/>
            </a:br>
            <a:r>
              <a:rPr lang="en-US" sz="2400" b="1" dirty="0" smtClean="0"/>
              <a:t>-- </a:t>
            </a:r>
            <a:r>
              <a:rPr lang="en-US" sz="2400" b="1" dirty="0"/>
              <a:t>h</a:t>
            </a:r>
            <a:r>
              <a:rPr lang="en-US" sz="2400" b="1" dirty="0" smtClean="0">
                <a:cs typeface="Arial" charset="0"/>
              </a:rPr>
              <a:t>alf is carbon.</a:t>
            </a:r>
          </a:p>
          <a:p>
            <a:pPr marL="169863" indent="-169863">
              <a:spcBef>
                <a:spcPct val="20000"/>
              </a:spcBef>
              <a:spcAft>
                <a:spcPct val="45000"/>
              </a:spcAft>
              <a:buFont typeface="Arial"/>
              <a:buChar char="•"/>
            </a:pPr>
            <a:r>
              <a:rPr lang="en-US" sz="2400" b="1" dirty="0"/>
              <a:t>D</a:t>
            </a:r>
            <a:r>
              <a:rPr lang="en-US" sz="2400" b="1" dirty="0" smtClean="0">
                <a:cs typeface="Arial" charset="0"/>
              </a:rPr>
              <a:t>on’t burn it!</a:t>
            </a:r>
            <a:br>
              <a:rPr lang="en-US" sz="2400" b="1" dirty="0" smtClean="0">
                <a:cs typeface="Arial" charset="0"/>
              </a:rPr>
            </a:br>
            <a:r>
              <a:rPr lang="en-US" sz="2400" b="1" dirty="0" smtClean="0">
                <a:cs typeface="Arial" charset="0"/>
              </a:rPr>
              <a:t>Hydrogenate it.</a:t>
            </a:r>
          </a:p>
          <a:p>
            <a:pPr marL="169863" indent="-169863">
              <a:spcBef>
                <a:spcPct val="20000"/>
              </a:spcBef>
              <a:spcAft>
                <a:spcPct val="45000"/>
              </a:spcAft>
              <a:buFont typeface="Arial"/>
              <a:buChar char="•"/>
            </a:pPr>
            <a:r>
              <a:rPr lang="en-US" sz="2400" b="1" dirty="0" smtClean="0"/>
              <a:t>1.7 T biomass </a:t>
            </a:r>
            <a:r>
              <a:rPr lang="en-US" sz="2400" b="1" dirty="0" smtClean="0">
                <a:sym typeface="Wingdings"/>
              </a:rPr>
              <a:t> 1 T fuel.</a:t>
            </a:r>
            <a:endParaRPr lang="en-US" sz="2400" b="1" dirty="0" smtClean="0">
              <a:cs typeface="Arial" charset="0"/>
            </a:endParaRPr>
          </a:p>
          <a:p>
            <a:pPr marL="169863" indent="-169863">
              <a:spcBef>
                <a:spcPct val="20000"/>
              </a:spcBef>
              <a:spcAft>
                <a:spcPct val="45000"/>
              </a:spcAft>
              <a:buFont typeface="Arial"/>
              <a:buChar char="•"/>
            </a:pPr>
            <a:r>
              <a:rPr lang="en-US" sz="2400" b="1" dirty="0" smtClean="0">
                <a:cs typeface="Arial" charset="0"/>
              </a:rPr>
              <a:t>US farm land: 1 G acres</a:t>
            </a:r>
            <a:br>
              <a:rPr lang="en-US" sz="2400" b="1" dirty="0" smtClean="0">
                <a:cs typeface="Arial" charset="0"/>
              </a:rPr>
            </a:br>
            <a:r>
              <a:rPr lang="en-US" sz="2400" b="1" dirty="0" smtClean="0">
                <a:cs typeface="Arial" charset="0"/>
              </a:rPr>
              <a:t>US annual fuel use: 1 GT</a:t>
            </a:r>
          </a:p>
        </p:txBody>
      </p:sp>
      <p:sp>
        <p:nvSpPr>
          <p:cNvPr id="348168" name="Rectangle 10"/>
          <p:cNvSpPr>
            <a:spLocks noChangeArrowheads="1"/>
          </p:cNvSpPr>
          <p:nvPr/>
        </p:nvSpPr>
        <p:spPr bwMode="auto">
          <a:xfrm>
            <a:off x="533400" y="533400"/>
            <a:ext cx="8001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r>
              <a:rPr lang="en-US" sz="2800" b="1" dirty="0" smtClean="0"/>
              <a:t>Hydrocarbon </a:t>
            </a:r>
            <a:r>
              <a:rPr lang="en-US" sz="2800" b="1" dirty="0"/>
              <a:t>fuels can be synthesized from H</a:t>
            </a:r>
            <a:r>
              <a:rPr lang="en-US" sz="2800" b="1" baseline="-25000" dirty="0"/>
              <a:t>2</a:t>
            </a:r>
            <a:r>
              <a:rPr lang="en-US" sz="2800" b="1" dirty="0"/>
              <a:t> and almost any carbon source.</a:t>
            </a:r>
          </a:p>
        </p:txBody>
      </p:sp>
      <p:pic>
        <p:nvPicPr>
          <p:cNvPr id="348169"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t="19080"/>
          <a:stretch>
            <a:fillRect/>
          </a:stretch>
        </p:blipFill>
        <p:spPr bwMode="auto">
          <a:xfrm>
            <a:off x="457200" y="1981200"/>
            <a:ext cx="3276600" cy="1939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nnIndia345_resize (3).jpg"/>
          <p:cNvPicPr>
            <a:picLocks noChangeAspect="1"/>
          </p:cNvPicPr>
          <p:nvPr/>
        </p:nvPicPr>
        <p:blipFill rotWithShape="1">
          <a:blip r:embed="rId5">
            <a:extLst>
              <a:ext uri="{28A0092B-C50C-407E-A947-70E740481C1C}">
                <a14:useLocalDpi xmlns:a14="http://schemas.microsoft.com/office/drawing/2010/main" val="0"/>
              </a:ext>
            </a:extLst>
          </a:blip>
          <a:srcRect l="25777" t="34685" r="26840" b="14807"/>
          <a:stretch/>
        </p:blipFill>
        <p:spPr>
          <a:xfrm>
            <a:off x="457200" y="3921024"/>
            <a:ext cx="3292422" cy="2632176"/>
          </a:xfrm>
          <a:prstGeom prst="rect">
            <a:avLst/>
          </a:prstGeom>
        </p:spPr>
      </p:pic>
      <p:sp>
        <p:nvSpPr>
          <p:cNvPr id="3" name="TextBox 2"/>
          <p:cNvSpPr txBox="1"/>
          <p:nvPr/>
        </p:nvSpPr>
        <p:spPr>
          <a:xfrm>
            <a:off x="10788952" y="4765524"/>
            <a:ext cx="184666" cy="369332"/>
          </a:xfrm>
          <a:prstGeom prst="rect">
            <a:avLst/>
          </a:prstGeom>
          <a:noFill/>
        </p:spPr>
        <p:txBody>
          <a:bodyPr wrap="none" rtlCol="0">
            <a:spAutoFit/>
          </a:bodyPr>
          <a:lstStyle/>
          <a:p>
            <a:endParaRPr lang="en-US" dirty="0"/>
          </a:p>
        </p:txBody>
      </p:sp>
      <p:sp>
        <p:nvSpPr>
          <p:cNvPr id="9" name="Content Placeholder 2"/>
          <p:cNvSpPr txBox="1">
            <a:spLocks/>
          </p:cNvSpPr>
          <p:nvPr/>
        </p:nvSpPr>
        <p:spPr bwMode="auto">
          <a:xfrm>
            <a:off x="3733800" y="5595257"/>
            <a:ext cx="5105400" cy="881743"/>
          </a:xfrm>
          <a:prstGeom prst="rect">
            <a:avLst/>
          </a:prstGeom>
          <a:noFill/>
          <a:ln w="9525">
            <a:noFill/>
            <a:miter lim="800000"/>
            <a:headEnd/>
            <a:tailEnd/>
          </a:ln>
        </p:spPr>
        <p:txBody>
          <a:bodyPr lIns="91429" tIns="45714" rIns="91429" bIns="45714"/>
          <a:lstStyle>
            <a:lvl1pPr marL="341313" indent="-341313" algn="l">
              <a:defRPr>
                <a:solidFill>
                  <a:schemeClr val="tx1"/>
                </a:solidFill>
                <a:latin typeface="Arial" charset="0"/>
                <a:ea typeface="ＭＳ Ｐゴシック" charset="0"/>
              </a:defRPr>
            </a:lvl1pPr>
            <a:lvl2pPr marL="742950" indent="-285750" algn="l">
              <a:defRPr>
                <a:solidFill>
                  <a:schemeClr val="tx1"/>
                </a:solidFill>
                <a:latin typeface="Arial" charset="0"/>
                <a:ea typeface="ＭＳ Ｐゴシック" charset="0"/>
              </a:defRPr>
            </a:lvl2pPr>
            <a:lvl3pPr marL="1143000" indent="-228600" algn="l">
              <a:defRPr>
                <a:solidFill>
                  <a:schemeClr val="tx1"/>
                </a:solidFill>
                <a:latin typeface="Arial" charset="0"/>
                <a:ea typeface="ＭＳ Ｐゴシック" charset="0"/>
              </a:defRPr>
            </a:lvl3pPr>
            <a:lvl4pPr marL="1600200" indent="-228600" algn="l">
              <a:defRPr>
                <a:solidFill>
                  <a:schemeClr val="tx1"/>
                </a:solidFill>
                <a:latin typeface="Arial" charset="0"/>
                <a:ea typeface="ＭＳ Ｐゴシック" charset="0"/>
              </a:defRPr>
            </a:lvl4pPr>
            <a:lvl5pPr marL="2057400" indent="-228600" algn="l">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marL="169863" indent="-169863">
              <a:spcBef>
                <a:spcPct val="20000"/>
              </a:spcBef>
              <a:spcAft>
                <a:spcPct val="45000"/>
              </a:spcAft>
              <a:buFont typeface="Arial"/>
              <a:buChar char="•"/>
            </a:pPr>
            <a:r>
              <a:rPr lang="en-US" sz="2400" b="1" dirty="0" smtClean="0"/>
              <a:t>World cattle dung of 2.5 GT could make 1.5 GT fuel.</a:t>
            </a:r>
            <a:endParaRPr lang="en-US" sz="2400" b="1" dirty="0">
              <a:cs typeface="Arial" charset="0"/>
            </a:endParaRPr>
          </a:p>
        </p:txBody>
      </p:sp>
    </p:spTree>
    <p:extLst>
      <p:ext uri="{BB962C8B-B14F-4D97-AF65-F5344CB8AC3E}">
        <p14:creationId xmlns:p14="http://schemas.microsoft.com/office/powerpoint/2010/main" val="97618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1129380"/>
            <a:ext cx="6858000" cy="4837071"/>
          </a:xfrm>
        </p:spPr>
      </p:pic>
      <p:sp>
        <p:nvSpPr>
          <p:cNvPr id="50179" name="Rectangle 10"/>
          <p:cNvSpPr>
            <a:spLocks noGrp="1" noChangeArrowheads="1"/>
          </p:cNvSpPr>
          <p:nvPr>
            <p:ph type="title"/>
          </p:nvPr>
        </p:nvSpPr>
        <p:spPr>
          <a:xfrm>
            <a:off x="838200" y="381000"/>
            <a:ext cx="8153400" cy="914400"/>
          </a:xfrm>
        </p:spPr>
        <p:txBody>
          <a:bodyPr/>
          <a:lstStyle/>
          <a:p>
            <a:pPr algn="l" eaLnBrk="1" hangingPunct="1"/>
            <a:r>
              <a:rPr lang="en-US" sz="4000" b="1" dirty="0" smtClean="0">
                <a:latin typeface="Arial"/>
                <a:cs typeface="Arial"/>
              </a:rPr>
              <a:t>Produce hydrogen with LFTR.</a:t>
            </a:r>
            <a:endParaRPr lang="en-US" sz="4000" b="1" dirty="0">
              <a:latin typeface="Arial"/>
              <a:cs typeface="Arial"/>
            </a:endParaRPr>
          </a:p>
        </p:txBody>
      </p:sp>
      <p:sp>
        <p:nvSpPr>
          <p:cNvPr id="50181" name="TextBox 5"/>
          <p:cNvSpPr txBox="1">
            <a:spLocks noChangeArrowheads="1"/>
          </p:cNvSpPr>
          <p:nvPr/>
        </p:nvSpPr>
        <p:spPr bwMode="auto">
          <a:xfrm>
            <a:off x="533400" y="6091535"/>
            <a:ext cx="838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t>Dissociate water with sulfur-iodine or copper-chlorine cycle.</a:t>
            </a:r>
          </a:p>
        </p:txBody>
      </p:sp>
    </p:spTree>
    <p:extLst>
      <p:ext uri="{BB962C8B-B14F-4D97-AF65-F5344CB8AC3E}">
        <p14:creationId xmlns:p14="http://schemas.microsoft.com/office/powerpoint/2010/main" val="178334608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Thorium LFTR Top Ten Attributes </a:t>
            </a:r>
            <a:br>
              <a:rPr lang="en-US" dirty="0"/>
            </a:br>
            <a:r>
              <a:rPr lang="en-US" dirty="0" smtClean="0"/>
              <a:t>#7 Magnitudes less Waste</a:t>
            </a:r>
            <a:endParaRPr lang="en-US" dirty="0"/>
          </a:p>
        </p:txBody>
      </p:sp>
      <p:sp>
        <p:nvSpPr>
          <p:cNvPr id="3" name="Content Placeholder 2"/>
          <p:cNvSpPr>
            <a:spLocks noGrp="1"/>
          </p:cNvSpPr>
          <p:nvPr>
            <p:ph idx="1"/>
          </p:nvPr>
        </p:nvSpPr>
        <p:spPr>
          <a:xfrm>
            <a:off x="609600" y="2323652"/>
            <a:ext cx="7924800" cy="4153348"/>
          </a:xfrm>
        </p:spPr>
        <p:txBody>
          <a:bodyPr/>
          <a:lstStyle/>
          <a:p>
            <a:pPr marL="68580" lvl="0" indent="0">
              <a:buNone/>
            </a:pPr>
            <a:r>
              <a:rPr lang="en-US" dirty="0"/>
              <a:t>Most LFTR byproducts stabilize within a decade and have commercial value; the minor remainder has a half-life of less than 30 years, stabilizing within hundreds rather than tens of thousands of years. </a:t>
            </a:r>
            <a:endParaRPr lang="en-US" dirty="0" smtClean="0"/>
          </a:p>
          <a:p>
            <a:pPr marL="68580" lvl="0" indent="0">
              <a:buNone/>
            </a:pPr>
            <a:endParaRPr lang="en-US" dirty="0"/>
          </a:p>
          <a:p>
            <a:pPr marL="68580" lvl="0" indent="0">
              <a:buNone/>
            </a:pPr>
            <a:r>
              <a:rPr lang="en-US" dirty="0" smtClean="0"/>
              <a:t>LFTR </a:t>
            </a:r>
            <a:r>
              <a:rPr lang="en-US" dirty="0"/>
              <a:t>waste is primarily fission products and does not include unspent fuel, fuel cladding, or long-lived transuranics typical of legacy spent nuclear fuel</a:t>
            </a:r>
            <a:r>
              <a:rPr lang="en-US" dirty="0" smtClean="0"/>
              <a:t>. No Need for Yucca Mountain!</a:t>
            </a:r>
            <a:endParaRPr lang="en-US" dirty="0"/>
          </a:p>
          <a:p>
            <a:endParaRPr lang="en-US" dirty="0"/>
          </a:p>
        </p:txBody>
      </p:sp>
    </p:spTree>
    <p:extLst>
      <p:ext uri="{BB962C8B-B14F-4D97-AF65-F5344CB8AC3E}">
        <p14:creationId xmlns:p14="http://schemas.microsoft.com/office/powerpoint/2010/main" val="2680913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199" y="594519"/>
            <a:ext cx="8305801" cy="5958681"/>
            <a:chOff x="-1" y="304800"/>
            <a:chExt cx="9383120" cy="6553200"/>
          </a:xfrm>
        </p:grpSpPr>
        <p:sp>
          <p:nvSpPr>
            <p:cNvPr id="38" name="Rectangle 37"/>
            <p:cNvSpPr/>
            <p:nvPr/>
          </p:nvSpPr>
          <p:spPr>
            <a:xfrm>
              <a:off x="-1" y="4352925"/>
              <a:ext cx="9383120" cy="2505075"/>
            </a:xfrm>
            <a:prstGeom prst="rect">
              <a:avLst/>
            </a:prstGeom>
            <a:solidFill>
              <a:srgbClr val="FFFF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u="none" dirty="0"/>
            </a:p>
          </p:txBody>
        </p:sp>
        <p:sp>
          <p:nvSpPr>
            <p:cNvPr id="36" name="Rectangle 35"/>
            <p:cNvSpPr/>
            <p:nvPr/>
          </p:nvSpPr>
          <p:spPr>
            <a:xfrm>
              <a:off x="38098" y="884239"/>
              <a:ext cx="9144000" cy="3342986"/>
            </a:xfrm>
            <a:prstGeom prst="rect">
              <a:avLst/>
            </a:prstGeom>
            <a:solidFill>
              <a:srgbClr val="FFCCFF">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u="none" dirty="0"/>
            </a:p>
          </p:txBody>
        </p:sp>
        <p:cxnSp>
          <p:nvCxnSpPr>
            <p:cNvPr id="4" name="Straight Connector 3"/>
            <p:cNvCxnSpPr/>
            <p:nvPr/>
          </p:nvCxnSpPr>
          <p:spPr>
            <a:xfrm>
              <a:off x="0" y="4343400"/>
              <a:ext cx="9144000" cy="9524"/>
            </a:xfrm>
            <a:prstGeom prst="line">
              <a:avLst/>
            </a:prstGeom>
            <a:ln w="38100">
              <a:solidFill>
                <a:srgbClr val="0070C0"/>
              </a:solidFill>
            </a:ln>
          </p:spPr>
          <p:style>
            <a:lnRef idx="1">
              <a:schemeClr val="dk1"/>
            </a:lnRef>
            <a:fillRef idx="0">
              <a:schemeClr val="dk1"/>
            </a:fillRef>
            <a:effectRef idx="0">
              <a:schemeClr val="dk1"/>
            </a:effectRef>
            <a:fontRef idx="minor">
              <a:schemeClr val="tx1"/>
            </a:fontRef>
          </p:style>
        </p:cxnSp>
        <p:sp>
          <p:nvSpPr>
            <p:cNvPr id="246791" name="AutoShape 3" descr="Small confetti"/>
            <p:cNvSpPr>
              <a:spLocks noChangeArrowheads="1"/>
            </p:cNvSpPr>
            <p:nvPr/>
          </p:nvSpPr>
          <p:spPr bwMode="auto">
            <a:xfrm>
              <a:off x="1600200" y="1066800"/>
              <a:ext cx="990600" cy="1371600"/>
            </a:xfrm>
            <a:prstGeom prst="flowChartMagneticDisk">
              <a:avLst/>
            </a:prstGeom>
            <a:pattFill prst="smConfetti">
              <a:fgClr>
                <a:srgbClr val="FFCC00"/>
              </a:fgClr>
              <a:bgClr>
                <a:srgbClr val="0066FF"/>
              </a:bgClr>
            </a:pattFill>
            <a:ln w="12700">
              <a:solidFill>
                <a:schemeClr val="tx1"/>
              </a:solidFill>
              <a:round/>
              <a:headEnd/>
              <a:tailEnd/>
            </a:ln>
          </p:spPr>
          <p:txBody>
            <a:bodyPr wrap="none" anchor="ctr"/>
            <a:lstStyle/>
            <a:p>
              <a:pPr eaLnBrk="1" hangingPunct="1"/>
              <a:endParaRPr lang="en-US" sz="1800" u="none" dirty="0">
                <a:cs typeface="Arial" charset="0"/>
              </a:endParaRPr>
            </a:p>
          </p:txBody>
        </p:sp>
        <p:sp>
          <p:nvSpPr>
            <p:cNvPr id="246792" name="AutoShape 4" descr="Large confetti"/>
            <p:cNvSpPr>
              <a:spLocks noChangeArrowheads="1"/>
            </p:cNvSpPr>
            <p:nvPr/>
          </p:nvSpPr>
          <p:spPr bwMode="auto">
            <a:xfrm>
              <a:off x="3255962" y="1219200"/>
              <a:ext cx="554038" cy="762000"/>
            </a:xfrm>
            <a:prstGeom prst="flowChartMagneticDisk">
              <a:avLst/>
            </a:prstGeom>
            <a:pattFill prst="lgConfetti">
              <a:fgClr>
                <a:srgbClr val="FFCC00"/>
              </a:fgClr>
              <a:bgClr>
                <a:srgbClr val="0066FF"/>
              </a:bgClr>
            </a:pattFill>
            <a:ln w="12700">
              <a:solidFill>
                <a:schemeClr val="tx1"/>
              </a:solidFill>
              <a:round/>
              <a:headEnd/>
              <a:tailEnd/>
            </a:ln>
          </p:spPr>
          <p:txBody>
            <a:bodyPr wrap="none" anchor="ctr"/>
            <a:lstStyle/>
            <a:p>
              <a:pPr eaLnBrk="1" hangingPunct="1"/>
              <a:endParaRPr lang="en-US" sz="1800" u="none" dirty="0">
                <a:cs typeface="Arial" charset="0"/>
              </a:endParaRPr>
            </a:p>
          </p:txBody>
        </p:sp>
        <p:sp>
          <p:nvSpPr>
            <p:cNvPr id="246793" name="AutoShape 5" descr="Dashed vertical"/>
            <p:cNvSpPr>
              <a:spLocks noChangeArrowheads="1"/>
            </p:cNvSpPr>
            <p:nvPr/>
          </p:nvSpPr>
          <p:spPr bwMode="auto">
            <a:xfrm>
              <a:off x="3429000" y="3048000"/>
              <a:ext cx="857250" cy="1143000"/>
            </a:xfrm>
            <a:prstGeom prst="flowChartMagneticDisk">
              <a:avLst/>
            </a:prstGeom>
            <a:pattFill prst="dashVert">
              <a:fgClr>
                <a:srgbClr val="FFCC00"/>
              </a:fgClr>
              <a:bgClr>
                <a:srgbClr val="0066FF"/>
              </a:bgClr>
            </a:pattFill>
            <a:ln w="12700">
              <a:solidFill>
                <a:schemeClr val="tx1"/>
              </a:solidFill>
              <a:round/>
              <a:headEnd/>
              <a:tailEnd/>
            </a:ln>
          </p:spPr>
          <p:txBody>
            <a:bodyPr wrap="none" anchor="ctr"/>
            <a:lstStyle/>
            <a:p>
              <a:pPr eaLnBrk="1" hangingPunct="1"/>
              <a:endParaRPr lang="en-US" sz="1800" u="none" dirty="0">
                <a:cs typeface="Arial" charset="0"/>
              </a:endParaRPr>
            </a:p>
          </p:txBody>
        </p:sp>
        <p:sp>
          <p:nvSpPr>
            <p:cNvPr id="246794" name="Text Box 6"/>
            <p:cNvSpPr txBox="1">
              <a:spLocks noChangeArrowheads="1"/>
            </p:cNvSpPr>
            <p:nvPr/>
          </p:nvSpPr>
          <p:spPr bwMode="auto">
            <a:xfrm>
              <a:off x="0" y="1295400"/>
              <a:ext cx="1676400" cy="118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spcBef>
                  <a:spcPct val="50000"/>
                </a:spcBef>
              </a:pPr>
              <a:r>
                <a:rPr lang="en-US" sz="1600" b="1" u="none" dirty="0">
                  <a:cs typeface="Arial" charset="0"/>
                </a:rPr>
                <a:t>250 t uranium containing 1.75 t U-235</a:t>
              </a:r>
            </a:p>
          </p:txBody>
        </p:sp>
        <p:sp>
          <p:nvSpPr>
            <p:cNvPr id="246795" name="Line 7"/>
            <p:cNvSpPr>
              <a:spLocks noChangeShapeType="1"/>
            </p:cNvSpPr>
            <p:nvPr/>
          </p:nvSpPr>
          <p:spPr bwMode="auto">
            <a:xfrm>
              <a:off x="2743200" y="1676400"/>
              <a:ext cx="304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dirty="0"/>
            </a:p>
          </p:txBody>
        </p:sp>
        <p:sp>
          <p:nvSpPr>
            <p:cNvPr id="246796" name="Line 8"/>
            <p:cNvSpPr>
              <a:spLocks noChangeShapeType="1"/>
            </p:cNvSpPr>
            <p:nvPr/>
          </p:nvSpPr>
          <p:spPr bwMode="auto">
            <a:xfrm>
              <a:off x="2590800" y="2514600"/>
              <a:ext cx="685800" cy="762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dirty="0"/>
            </a:p>
          </p:txBody>
        </p:sp>
        <p:sp>
          <p:nvSpPr>
            <p:cNvPr id="246797" name="Text Box 9"/>
            <p:cNvSpPr txBox="1">
              <a:spLocks noChangeArrowheads="1"/>
            </p:cNvSpPr>
            <p:nvPr/>
          </p:nvSpPr>
          <p:spPr bwMode="auto">
            <a:xfrm>
              <a:off x="2667000" y="1905000"/>
              <a:ext cx="1981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spcBef>
                  <a:spcPct val="50000"/>
                </a:spcBef>
              </a:pPr>
              <a:r>
                <a:rPr lang="en-US" sz="1600" b="1" u="none" dirty="0">
                  <a:cs typeface="Arial" charset="0"/>
                </a:rPr>
                <a:t>35 t of enriched uranium</a:t>
              </a:r>
              <a:br>
                <a:rPr lang="en-US" sz="1600" b="1" u="none" dirty="0">
                  <a:cs typeface="Arial" charset="0"/>
                </a:rPr>
              </a:br>
              <a:r>
                <a:rPr lang="en-US" sz="1600" b="1" u="none" dirty="0">
                  <a:cs typeface="Arial" charset="0"/>
                </a:rPr>
                <a:t>(1.15 t U-235)</a:t>
              </a:r>
            </a:p>
          </p:txBody>
        </p:sp>
        <p:sp>
          <p:nvSpPr>
            <p:cNvPr id="246798" name="Text Box 10"/>
            <p:cNvSpPr txBox="1">
              <a:spLocks noChangeArrowheads="1"/>
            </p:cNvSpPr>
            <p:nvPr/>
          </p:nvSpPr>
          <p:spPr bwMode="auto">
            <a:xfrm>
              <a:off x="4191000" y="3343275"/>
              <a:ext cx="1905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spcBef>
                  <a:spcPct val="50000"/>
                </a:spcBef>
              </a:pPr>
              <a:r>
                <a:rPr lang="en-US" sz="1600" b="1" u="none" dirty="0">
                  <a:cs typeface="Arial" charset="0"/>
                </a:rPr>
                <a:t>215 t of depleted U-238</a:t>
              </a:r>
              <a:br>
                <a:rPr lang="en-US" sz="1600" b="1" u="none" dirty="0">
                  <a:cs typeface="Arial" charset="0"/>
                </a:rPr>
              </a:br>
              <a:r>
                <a:rPr lang="en-US" sz="1600" b="1" u="none" dirty="0">
                  <a:cs typeface="Arial" charset="0"/>
                </a:rPr>
                <a:t>(0.6 t U-235)</a:t>
              </a:r>
            </a:p>
          </p:txBody>
        </p:sp>
        <p:sp>
          <p:nvSpPr>
            <p:cNvPr id="246799" name="Line 11"/>
            <p:cNvSpPr>
              <a:spLocks noChangeShapeType="1"/>
            </p:cNvSpPr>
            <p:nvPr/>
          </p:nvSpPr>
          <p:spPr bwMode="auto">
            <a:xfrm>
              <a:off x="3857625" y="1676400"/>
              <a:ext cx="714374"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dirty="0"/>
            </a:p>
          </p:txBody>
        </p:sp>
        <p:sp>
          <p:nvSpPr>
            <p:cNvPr id="246800" name="Text Box 13"/>
            <p:cNvSpPr txBox="1">
              <a:spLocks noChangeArrowheads="1"/>
            </p:cNvSpPr>
            <p:nvPr/>
          </p:nvSpPr>
          <p:spPr bwMode="auto">
            <a:xfrm>
              <a:off x="4648200" y="1905000"/>
              <a:ext cx="2438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spcBef>
                  <a:spcPct val="50000"/>
                </a:spcBef>
              </a:pPr>
              <a:r>
                <a:rPr lang="en-US" sz="1800" b="1" u="none" dirty="0">
                  <a:cs typeface="Arial" charset="0"/>
                </a:rPr>
                <a:t>U-235 is burned; some Pu-239 is formed and burned.</a:t>
              </a:r>
            </a:p>
          </p:txBody>
        </p:sp>
        <p:sp>
          <p:nvSpPr>
            <p:cNvPr id="246801" name="Line 14"/>
            <p:cNvSpPr>
              <a:spLocks noChangeShapeType="1"/>
            </p:cNvSpPr>
            <p:nvPr/>
          </p:nvSpPr>
          <p:spPr bwMode="auto">
            <a:xfrm>
              <a:off x="7086600" y="1752600"/>
              <a:ext cx="609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dirty="0"/>
            </a:p>
          </p:txBody>
        </p:sp>
        <p:sp>
          <p:nvSpPr>
            <p:cNvPr id="246802" name="AutoShape 15" descr="Large confetti"/>
            <p:cNvSpPr>
              <a:spLocks noChangeArrowheads="1"/>
            </p:cNvSpPr>
            <p:nvPr/>
          </p:nvSpPr>
          <p:spPr bwMode="auto">
            <a:xfrm>
              <a:off x="7848600" y="1295400"/>
              <a:ext cx="554037" cy="762000"/>
            </a:xfrm>
            <a:prstGeom prst="flowChartMagneticDisk">
              <a:avLst/>
            </a:prstGeom>
            <a:pattFill prst="lgConfetti">
              <a:fgClr>
                <a:srgbClr val="FFCC00"/>
              </a:fgClr>
              <a:bgClr>
                <a:srgbClr val="FF0000"/>
              </a:bgClr>
            </a:pattFill>
            <a:ln w="12700">
              <a:solidFill>
                <a:schemeClr val="tx1"/>
              </a:solidFill>
              <a:round/>
              <a:headEnd/>
              <a:tailEnd/>
            </a:ln>
          </p:spPr>
          <p:txBody>
            <a:bodyPr wrap="none" anchor="ctr"/>
            <a:lstStyle/>
            <a:p>
              <a:pPr eaLnBrk="1" hangingPunct="1"/>
              <a:endParaRPr lang="en-US" sz="1800" u="none" dirty="0">
                <a:cs typeface="Arial" charset="0"/>
              </a:endParaRPr>
            </a:p>
          </p:txBody>
        </p:sp>
        <p:sp>
          <p:nvSpPr>
            <p:cNvPr id="246803" name="Text Box 16"/>
            <p:cNvSpPr txBox="1">
              <a:spLocks noChangeArrowheads="1"/>
            </p:cNvSpPr>
            <p:nvPr/>
          </p:nvSpPr>
          <p:spPr bwMode="auto">
            <a:xfrm>
              <a:off x="7239000" y="2057400"/>
              <a:ext cx="1981200"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spcBef>
                  <a:spcPct val="50000"/>
                </a:spcBef>
              </a:pPr>
              <a:r>
                <a:rPr lang="en-US" sz="1600" b="1" u="none" dirty="0">
                  <a:cs typeface="Arial" charset="0"/>
                </a:rPr>
                <a:t>35 t of spent fuel </a:t>
              </a:r>
              <a:r>
                <a:rPr lang="en-US" sz="1600" b="1" u="none" dirty="0" smtClean="0">
                  <a:cs typeface="Arial" charset="0"/>
                </a:rPr>
                <a:t>containing</a:t>
              </a:r>
              <a:r>
                <a:rPr lang="en-US" sz="1600" b="1" u="none" dirty="0">
                  <a:cs typeface="Arial" charset="0"/>
                </a:rPr>
                <a:t>:</a:t>
              </a:r>
            </a:p>
            <a:p>
              <a:pPr eaLnBrk="1" hangingPunct="1">
                <a:spcBef>
                  <a:spcPct val="50000"/>
                </a:spcBef>
              </a:pPr>
              <a:r>
                <a:rPr lang="en-US" sz="1600" b="1" u="none" dirty="0">
                  <a:cs typeface="Arial" charset="0"/>
                </a:rPr>
                <a:t>33.4 t U-238</a:t>
              </a:r>
              <a:br>
                <a:rPr lang="en-US" sz="1600" b="1" u="none" dirty="0">
                  <a:cs typeface="Arial" charset="0"/>
                </a:rPr>
              </a:br>
              <a:r>
                <a:rPr lang="en-US" sz="1600" b="1" u="none" dirty="0">
                  <a:cs typeface="Arial" charset="0"/>
                </a:rPr>
                <a:t>0.3 t U-235</a:t>
              </a:r>
              <a:br>
                <a:rPr lang="en-US" sz="1600" b="1" u="none" dirty="0">
                  <a:cs typeface="Arial" charset="0"/>
                </a:rPr>
              </a:br>
              <a:r>
                <a:rPr lang="en-US" sz="1600" b="1" u="none" dirty="0">
                  <a:cs typeface="Arial" charset="0"/>
                </a:rPr>
                <a:t>1.0 t fission products</a:t>
              </a:r>
              <a:br>
                <a:rPr lang="en-US" sz="1600" b="1" u="none" dirty="0">
                  <a:cs typeface="Arial" charset="0"/>
                </a:rPr>
              </a:br>
              <a:r>
                <a:rPr lang="en-US" sz="1600" b="1" u="none" dirty="0">
                  <a:cs typeface="Arial" charset="0"/>
                </a:rPr>
                <a:t>0.3 t Pu</a:t>
              </a:r>
            </a:p>
          </p:txBody>
        </p:sp>
        <p:sp>
          <p:nvSpPr>
            <p:cNvPr id="54292" name="AutoShape 17"/>
            <p:cNvSpPr>
              <a:spLocks noChangeArrowheads="1"/>
            </p:cNvSpPr>
            <p:nvPr/>
          </p:nvSpPr>
          <p:spPr bwMode="auto">
            <a:xfrm>
              <a:off x="2362200" y="5224462"/>
              <a:ext cx="274638" cy="381000"/>
            </a:xfrm>
            <a:prstGeom prst="flowChartMagneticDisk">
              <a:avLst/>
            </a:prstGeom>
            <a:solidFill>
              <a:srgbClr val="99FF33"/>
            </a:solidFill>
            <a:ln w="12700">
              <a:solidFill>
                <a:schemeClr val="tx1"/>
              </a:solidFill>
              <a:round/>
              <a:headEnd/>
              <a:tailEnd/>
            </a:ln>
          </p:spPr>
          <p:txBody>
            <a:bodyPr wrap="none" anchor="ctr"/>
            <a:lstStyle/>
            <a:p>
              <a:pPr eaLnBrk="1" hangingPunct="1"/>
              <a:endParaRPr lang="en-US" sz="1800" u="none" dirty="0">
                <a:cs typeface="Arial" charset="0"/>
              </a:endParaRPr>
            </a:p>
          </p:txBody>
        </p:sp>
        <p:sp>
          <p:nvSpPr>
            <p:cNvPr id="54293" name="Text Box 18"/>
            <p:cNvSpPr txBox="1">
              <a:spLocks noChangeArrowheads="1"/>
            </p:cNvSpPr>
            <p:nvPr/>
          </p:nvSpPr>
          <p:spPr bwMode="auto">
            <a:xfrm>
              <a:off x="1905000" y="5638800"/>
              <a:ext cx="114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spcBef>
                  <a:spcPct val="50000"/>
                </a:spcBef>
              </a:pPr>
              <a:r>
                <a:rPr lang="en-US" sz="1800" b="1" u="none" dirty="0">
                  <a:cs typeface="Arial" charset="0"/>
                </a:rPr>
                <a:t>1 t thorium</a:t>
              </a:r>
            </a:p>
          </p:txBody>
        </p:sp>
        <p:sp>
          <p:nvSpPr>
            <p:cNvPr id="54294" name="Line 19"/>
            <p:cNvSpPr>
              <a:spLocks noChangeShapeType="1"/>
            </p:cNvSpPr>
            <p:nvPr/>
          </p:nvSpPr>
          <p:spPr bwMode="auto">
            <a:xfrm>
              <a:off x="2743200" y="5486400"/>
              <a:ext cx="694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dirty="0"/>
            </a:p>
          </p:txBody>
        </p:sp>
        <p:sp>
          <p:nvSpPr>
            <p:cNvPr id="54296" name="Text Box 21"/>
            <p:cNvSpPr txBox="1">
              <a:spLocks noChangeArrowheads="1"/>
            </p:cNvSpPr>
            <p:nvPr/>
          </p:nvSpPr>
          <p:spPr bwMode="auto">
            <a:xfrm>
              <a:off x="2971800" y="5715000"/>
              <a:ext cx="2362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spcBef>
                  <a:spcPct val="50000"/>
                </a:spcBef>
              </a:pPr>
              <a:r>
                <a:rPr lang="en-US" sz="1600" b="1" u="none" dirty="0">
                  <a:cs typeface="Arial" charset="0"/>
                </a:rPr>
                <a:t>Fluoride reactor converts Th-232 to U-233 and burns it.</a:t>
              </a:r>
            </a:p>
          </p:txBody>
        </p:sp>
        <p:sp>
          <p:nvSpPr>
            <p:cNvPr id="54297" name="Line 22"/>
            <p:cNvSpPr>
              <a:spLocks noChangeShapeType="1"/>
            </p:cNvSpPr>
            <p:nvPr/>
          </p:nvSpPr>
          <p:spPr bwMode="auto">
            <a:xfrm flipV="1">
              <a:off x="4876800" y="5486398"/>
              <a:ext cx="762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dirty="0"/>
            </a:p>
          </p:txBody>
        </p:sp>
        <p:sp>
          <p:nvSpPr>
            <p:cNvPr id="54298" name="AutoShape 23"/>
            <p:cNvSpPr>
              <a:spLocks noChangeArrowheads="1"/>
            </p:cNvSpPr>
            <p:nvPr/>
          </p:nvSpPr>
          <p:spPr bwMode="auto">
            <a:xfrm>
              <a:off x="5867400" y="5257800"/>
              <a:ext cx="277813" cy="381000"/>
            </a:xfrm>
            <a:prstGeom prst="flowChartMagneticDisk">
              <a:avLst/>
            </a:prstGeom>
            <a:solidFill>
              <a:srgbClr val="CC0000"/>
            </a:solidFill>
            <a:ln w="12700">
              <a:solidFill>
                <a:schemeClr val="tx1"/>
              </a:solidFill>
              <a:round/>
              <a:headEnd/>
              <a:tailEnd/>
            </a:ln>
          </p:spPr>
          <p:txBody>
            <a:bodyPr wrap="none" anchor="ctr"/>
            <a:lstStyle/>
            <a:p>
              <a:pPr eaLnBrk="1" hangingPunct="1"/>
              <a:endParaRPr lang="en-US" sz="1800" u="none" dirty="0">
                <a:cs typeface="Arial" charset="0"/>
              </a:endParaRPr>
            </a:p>
          </p:txBody>
        </p:sp>
        <p:sp>
          <p:nvSpPr>
            <p:cNvPr id="54299" name="Text Box 24"/>
            <p:cNvSpPr txBox="1">
              <a:spLocks noChangeArrowheads="1"/>
            </p:cNvSpPr>
            <p:nvPr/>
          </p:nvSpPr>
          <p:spPr bwMode="auto">
            <a:xfrm>
              <a:off x="4953000" y="4648200"/>
              <a:ext cx="167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spcBef>
                  <a:spcPct val="50000"/>
                </a:spcBef>
              </a:pPr>
              <a:r>
                <a:rPr lang="en-US" sz="1800" b="1" u="none" dirty="0">
                  <a:cs typeface="Arial" charset="0"/>
                </a:rPr>
                <a:t>1 t fission products</a:t>
              </a:r>
            </a:p>
          </p:txBody>
        </p:sp>
        <p:sp>
          <p:nvSpPr>
            <p:cNvPr id="54300" name="Line 26"/>
            <p:cNvSpPr>
              <a:spLocks noChangeShapeType="1"/>
            </p:cNvSpPr>
            <p:nvPr/>
          </p:nvSpPr>
          <p:spPr bwMode="auto">
            <a:xfrm flipV="1">
              <a:off x="6248400" y="5486400"/>
              <a:ext cx="685800" cy="220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dirty="0"/>
            </a:p>
          </p:txBody>
        </p:sp>
        <p:sp>
          <p:nvSpPr>
            <p:cNvPr id="54301" name="AutoShape 27"/>
            <p:cNvSpPr>
              <a:spLocks noChangeArrowheads="1"/>
            </p:cNvSpPr>
            <p:nvPr/>
          </p:nvSpPr>
          <p:spPr bwMode="auto">
            <a:xfrm>
              <a:off x="7010400" y="4648200"/>
              <a:ext cx="277813" cy="381000"/>
            </a:xfrm>
            <a:prstGeom prst="flowChartMagneticDisk">
              <a:avLst/>
            </a:prstGeom>
            <a:solidFill>
              <a:srgbClr val="C0C0C0"/>
            </a:solidFill>
            <a:ln w="12700">
              <a:solidFill>
                <a:schemeClr val="tx1"/>
              </a:solidFill>
              <a:round/>
              <a:headEnd/>
              <a:tailEnd/>
            </a:ln>
          </p:spPr>
          <p:txBody>
            <a:bodyPr wrap="none" anchor="ctr"/>
            <a:lstStyle/>
            <a:p>
              <a:pPr eaLnBrk="1" hangingPunct="1"/>
              <a:endParaRPr lang="en-US" sz="1800" u="none" dirty="0">
                <a:cs typeface="Arial" charset="0"/>
              </a:endParaRPr>
            </a:p>
          </p:txBody>
        </p:sp>
        <p:sp>
          <p:nvSpPr>
            <p:cNvPr id="54302" name="Text Box 28"/>
            <p:cNvSpPr txBox="1">
              <a:spLocks noChangeArrowheads="1"/>
            </p:cNvSpPr>
            <p:nvPr/>
          </p:nvSpPr>
          <p:spPr bwMode="auto">
            <a:xfrm>
              <a:off x="7315199" y="4648200"/>
              <a:ext cx="1828800" cy="67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spcBef>
                  <a:spcPct val="50000"/>
                </a:spcBef>
              </a:pPr>
              <a:r>
                <a:rPr lang="en-US" sz="1600" b="1" u="none" dirty="0">
                  <a:cs typeface="Arial" charset="0"/>
                </a:rPr>
                <a:t>In 10 yrs, 83% FP stable</a:t>
              </a:r>
              <a:r>
                <a:rPr lang="en-US" sz="1800" b="1" u="none" dirty="0">
                  <a:cs typeface="Arial" charset="0"/>
                </a:rPr>
                <a:t>.</a:t>
              </a:r>
            </a:p>
          </p:txBody>
        </p:sp>
        <p:sp>
          <p:nvSpPr>
            <p:cNvPr id="54303" name="AutoShape 29"/>
            <p:cNvSpPr>
              <a:spLocks noChangeArrowheads="1"/>
            </p:cNvSpPr>
            <p:nvPr/>
          </p:nvSpPr>
          <p:spPr bwMode="auto">
            <a:xfrm>
              <a:off x="7086600" y="5410200"/>
              <a:ext cx="111125" cy="152400"/>
            </a:xfrm>
            <a:prstGeom prst="flowChartMagneticDisk">
              <a:avLst/>
            </a:prstGeom>
            <a:solidFill>
              <a:srgbClr val="CC0000"/>
            </a:solidFill>
            <a:ln w="12700">
              <a:solidFill>
                <a:schemeClr val="tx1"/>
              </a:solidFill>
              <a:round/>
              <a:headEnd/>
              <a:tailEnd/>
            </a:ln>
          </p:spPr>
          <p:txBody>
            <a:bodyPr wrap="none" anchor="ctr"/>
            <a:lstStyle/>
            <a:p>
              <a:pPr eaLnBrk="1" hangingPunct="1"/>
              <a:endParaRPr lang="en-US" sz="1800" u="none" dirty="0">
                <a:cs typeface="Arial" charset="0"/>
              </a:endParaRPr>
            </a:p>
          </p:txBody>
        </p:sp>
        <p:sp>
          <p:nvSpPr>
            <p:cNvPr id="54304" name="Line 30"/>
            <p:cNvSpPr>
              <a:spLocks noChangeShapeType="1"/>
            </p:cNvSpPr>
            <p:nvPr/>
          </p:nvSpPr>
          <p:spPr bwMode="auto">
            <a:xfrm flipV="1">
              <a:off x="6248400" y="4953000"/>
              <a:ext cx="609600" cy="33685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dirty="0"/>
            </a:p>
          </p:txBody>
        </p:sp>
        <p:sp>
          <p:nvSpPr>
            <p:cNvPr id="54305" name="Text Box 31"/>
            <p:cNvSpPr txBox="1">
              <a:spLocks noChangeArrowheads="1"/>
            </p:cNvSpPr>
            <p:nvPr/>
          </p:nvSpPr>
          <p:spPr bwMode="auto">
            <a:xfrm>
              <a:off x="7239001" y="5265748"/>
              <a:ext cx="2058034" cy="64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spcBef>
                  <a:spcPct val="50000"/>
                </a:spcBef>
              </a:pPr>
              <a:r>
                <a:rPr lang="en-US" sz="1600" b="1" u="none" dirty="0">
                  <a:cs typeface="Arial" charset="0"/>
                </a:rPr>
                <a:t>17% FP stored  ~300 years.</a:t>
              </a:r>
            </a:p>
          </p:txBody>
        </p:sp>
        <p:sp>
          <p:nvSpPr>
            <p:cNvPr id="54307" name="Line 26"/>
            <p:cNvSpPr>
              <a:spLocks noChangeShapeType="1"/>
            </p:cNvSpPr>
            <p:nvPr/>
          </p:nvSpPr>
          <p:spPr bwMode="auto">
            <a:xfrm>
              <a:off x="4876800" y="5715000"/>
              <a:ext cx="2286000" cy="457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dirty="0"/>
            </a:p>
          </p:txBody>
        </p:sp>
        <p:pic>
          <p:nvPicPr>
            <p:cNvPr id="54308" name="Picture 2" descr="C:\Users\Bob\AppData\Local\Microsoft\Windows\Temporary Internet Files\Content.IE5\FXGGC1RT\MCj02508240000[1].wmf"/>
            <p:cNvPicPr>
              <a:picLocks noChangeAspect="1" noChangeArrowheads="1"/>
            </p:cNvPicPr>
            <p:nvPr/>
          </p:nvPicPr>
          <p:blipFill>
            <a:blip r:embed="rId3" cstate="print">
              <a:extLst>
                <a:ext uri="{28A0092B-C50C-407E-A947-70E740481C1C}">
                  <a14:useLocalDpi xmlns:a14="http://schemas.microsoft.com/office/drawing/2010/main" val="0"/>
                </a:ext>
              </a:extLst>
            </a:blip>
            <a:srcRect l="30699" t="73050"/>
            <a:stretch>
              <a:fillRect/>
            </a:stretch>
          </p:blipFill>
          <p:spPr bwMode="auto">
            <a:xfrm>
              <a:off x="7086600" y="6019800"/>
              <a:ext cx="1376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09" name="Text Box 31"/>
            <p:cNvSpPr txBox="1">
              <a:spLocks noChangeArrowheads="1"/>
            </p:cNvSpPr>
            <p:nvPr/>
          </p:nvSpPr>
          <p:spPr bwMode="auto">
            <a:xfrm>
              <a:off x="7848600" y="6401865"/>
              <a:ext cx="1295400" cy="37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spcBef>
                  <a:spcPct val="50000"/>
                </a:spcBef>
              </a:pPr>
              <a:r>
                <a:rPr lang="en-US" sz="1600" b="1" u="none" dirty="0">
                  <a:cs typeface="Arial" charset="0"/>
                </a:rPr>
                <a:t>.0001 t Pu</a:t>
              </a:r>
            </a:p>
          </p:txBody>
        </p:sp>
        <p:pic>
          <p:nvPicPr>
            <p:cNvPr id="246820" name="Picture 20" descr="TEC_0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066800"/>
              <a:ext cx="2286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2"/>
            <p:cNvSpPr txBox="1">
              <a:spLocks noChangeArrowheads="1"/>
            </p:cNvSpPr>
            <p:nvPr/>
          </p:nvSpPr>
          <p:spPr bwMode="auto">
            <a:xfrm>
              <a:off x="457200" y="304800"/>
              <a:ext cx="8458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79" tIns="46190" rIns="92379" bIns="46190" anchor="ctr"/>
            <a:lstStyle>
              <a:lvl1pPr defTabSz="923925">
                <a:defRPr sz="1200" u="sng">
                  <a:solidFill>
                    <a:schemeClr val="tx1"/>
                  </a:solidFill>
                  <a:latin typeface="Arial" charset="0"/>
                </a:defRPr>
              </a:lvl1pPr>
              <a:lvl2pPr marL="742950" indent="-285750" defTabSz="923925">
                <a:defRPr sz="1200" u="sng">
                  <a:solidFill>
                    <a:schemeClr val="tx1"/>
                  </a:solidFill>
                  <a:latin typeface="Arial" charset="0"/>
                </a:defRPr>
              </a:lvl2pPr>
              <a:lvl3pPr marL="1143000" indent="-228600" defTabSz="923925">
                <a:defRPr sz="1200" u="sng">
                  <a:solidFill>
                    <a:schemeClr val="tx1"/>
                  </a:solidFill>
                  <a:latin typeface="Arial" charset="0"/>
                </a:defRPr>
              </a:lvl3pPr>
              <a:lvl4pPr marL="1600200" indent="-228600" defTabSz="923925">
                <a:defRPr sz="1200" u="sng">
                  <a:solidFill>
                    <a:schemeClr val="tx1"/>
                  </a:solidFill>
                  <a:latin typeface="Arial" charset="0"/>
                </a:defRPr>
              </a:lvl4pPr>
              <a:lvl5pPr marL="2057400" indent="-228600" defTabSz="923925">
                <a:defRPr sz="1200" u="sng">
                  <a:solidFill>
                    <a:schemeClr val="tx1"/>
                  </a:solidFill>
                  <a:latin typeface="Arial" charset="0"/>
                </a:defRPr>
              </a:lvl5pPr>
              <a:lvl6pPr marL="2514600" indent="-228600" defTabSz="923925" eaLnBrk="0" fontAlgn="base" hangingPunct="0">
                <a:spcBef>
                  <a:spcPct val="0"/>
                </a:spcBef>
                <a:spcAft>
                  <a:spcPct val="0"/>
                </a:spcAft>
                <a:defRPr sz="1200" u="sng">
                  <a:solidFill>
                    <a:schemeClr val="tx1"/>
                  </a:solidFill>
                  <a:latin typeface="Arial" charset="0"/>
                </a:defRPr>
              </a:lvl6pPr>
              <a:lvl7pPr marL="2971800" indent="-228600" defTabSz="923925" eaLnBrk="0" fontAlgn="base" hangingPunct="0">
                <a:spcBef>
                  <a:spcPct val="0"/>
                </a:spcBef>
                <a:spcAft>
                  <a:spcPct val="0"/>
                </a:spcAft>
                <a:defRPr sz="1200" u="sng">
                  <a:solidFill>
                    <a:schemeClr val="tx1"/>
                  </a:solidFill>
                  <a:latin typeface="Arial" charset="0"/>
                </a:defRPr>
              </a:lvl7pPr>
              <a:lvl8pPr marL="3429000" indent="-228600" defTabSz="923925" eaLnBrk="0" fontAlgn="base" hangingPunct="0">
                <a:spcBef>
                  <a:spcPct val="0"/>
                </a:spcBef>
                <a:spcAft>
                  <a:spcPct val="0"/>
                </a:spcAft>
                <a:defRPr sz="1200" u="sng">
                  <a:solidFill>
                    <a:schemeClr val="tx1"/>
                  </a:solidFill>
                  <a:latin typeface="Arial" charset="0"/>
                </a:defRPr>
              </a:lvl8pPr>
              <a:lvl9pPr marL="3886200" indent="-228600" defTabSz="923925" eaLnBrk="0" fontAlgn="base" hangingPunct="0">
                <a:spcBef>
                  <a:spcPct val="0"/>
                </a:spcBef>
                <a:spcAft>
                  <a:spcPct val="0"/>
                </a:spcAft>
                <a:defRPr sz="1200" u="sng">
                  <a:solidFill>
                    <a:schemeClr val="tx1"/>
                  </a:solidFill>
                  <a:latin typeface="Arial" charset="0"/>
                </a:defRPr>
              </a:lvl9pPr>
            </a:lstStyle>
            <a:p>
              <a:pPr algn="ctr"/>
              <a:r>
                <a:rPr lang="en-US" sz="2800" b="1" u="none" dirty="0" smtClean="0">
                  <a:solidFill>
                    <a:schemeClr val="tx2"/>
                  </a:solidFill>
                </a:rPr>
                <a:t>LWR </a:t>
              </a:r>
              <a:r>
                <a:rPr lang="en-US" sz="2800" b="1" u="none" dirty="0">
                  <a:solidFill>
                    <a:schemeClr val="tx2"/>
                  </a:solidFill>
                </a:rPr>
                <a:t>vs. LFTR Fuel flow (1 GWe plant)  </a:t>
              </a:r>
            </a:p>
          </p:txBody>
        </p:sp>
        <p:grpSp>
          <p:nvGrpSpPr>
            <p:cNvPr id="40" name="Group 39"/>
            <p:cNvGrpSpPr>
              <a:grpSpLocks/>
            </p:cNvGrpSpPr>
            <p:nvPr/>
          </p:nvGrpSpPr>
          <p:grpSpPr bwMode="auto">
            <a:xfrm>
              <a:off x="3521075" y="5091112"/>
              <a:ext cx="1279525" cy="623888"/>
              <a:chOff x="1958" y="3199"/>
              <a:chExt cx="640" cy="361"/>
            </a:xfrm>
          </p:grpSpPr>
          <p:pic>
            <p:nvPicPr>
              <p:cNvPr id="41" name="Picture 40" descr="TEC_087"/>
              <p:cNvPicPr>
                <a:picLocks noChangeAspect="1" noChangeArrowheads="1"/>
              </p:cNvPicPr>
              <p:nvPr/>
            </p:nvPicPr>
            <p:blipFill>
              <a:blip r:embed="rId4">
                <a:lum bright="24000" contrast="-36000"/>
                <a:extLst>
                  <a:ext uri="{28A0092B-C50C-407E-A947-70E740481C1C}">
                    <a14:useLocalDpi xmlns:a14="http://schemas.microsoft.com/office/drawing/2010/main" val="0"/>
                  </a:ext>
                </a:extLst>
              </a:blip>
              <a:srcRect l="13434" t="22284" r="33469"/>
              <a:stretch>
                <a:fillRect/>
              </a:stretch>
            </p:blipFill>
            <p:spPr bwMode="auto">
              <a:xfrm>
                <a:off x="1958" y="3217"/>
                <a:ext cx="640"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41"/>
              <p:cNvSpPr>
                <a:spLocks noChangeArrowheads="1"/>
              </p:cNvSpPr>
              <p:nvPr/>
            </p:nvSpPr>
            <p:spPr bwMode="auto">
              <a:xfrm>
                <a:off x="2163" y="3199"/>
                <a:ext cx="98" cy="2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400" dirty="0">
                  <a:ea typeface="ＭＳ Ｐゴシック" pitchFamily="34" charset="-128"/>
                </a:endParaRPr>
              </a:p>
            </p:txBody>
          </p:sp>
        </p:grpSp>
        <p:pic>
          <p:nvPicPr>
            <p:cNvPr id="43" name="Picture 33" descr="thorium pit"/>
            <p:cNvPicPr>
              <a:picLocks noChangeAspect="1" noChangeArrowheads="1"/>
            </p:cNvPicPr>
            <p:nvPr/>
          </p:nvPicPr>
          <p:blipFill>
            <a:blip r:embed="rId5" cstate="print">
              <a:extLst>
                <a:ext uri="{28A0092B-C50C-407E-A947-70E740481C1C}">
                  <a14:useLocalDpi xmlns:a14="http://schemas.microsoft.com/office/drawing/2010/main" val="0"/>
                </a:ext>
              </a:extLst>
            </a:blip>
            <a:srcRect l="6154" t="6131" r="3076" b="14175"/>
            <a:stretch>
              <a:fillRect/>
            </a:stretch>
          </p:blipFill>
          <p:spPr bwMode="auto">
            <a:xfrm>
              <a:off x="228600" y="5063471"/>
              <a:ext cx="1447800" cy="95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32" descr="ranger-pit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 y="2751665"/>
              <a:ext cx="1447799" cy="94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 Box 6"/>
            <p:cNvSpPr txBox="1">
              <a:spLocks noChangeArrowheads="1"/>
            </p:cNvSpPr>
            <p:nvPr/>
          </p:nvSpPr>
          <p:spPr bwMode="auto">
            <a:xfrm>
              <a:off x="0" y="3673496"/>
              <a:ext cx="1999692" cy="406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spcBef>
                  <a:spcPct val="50000"/>
                </a:spcBef>
              </a:pPr>
              <a:r>
                <a:rPr lang="en-US" sz="1800" b="1" u="none" dirty="0" smtClean="0">
                  <a:cs typeface="Arial" charset="0"/>
                </a:rPr>
                <a:t>800,000 </a:t>
              </a:r>
              <a:r>
                <a:rPr lang="en-US" sz="1800" b="1" u="none" dirty="0">
                  <a:cs typeface="Arial" charset="0"/>
                </a:rPr>
                <a:t>t </a:t>
              </a:r>
              <a:r>
                <a:rPr lang="en-US" sz="1800" b="1" u="none" dirty="0" smtClean="0">
                  <a:cs typeface="Arial" charset="0"/>
                </a:rPr>
                <a:t>ore </a:t>
              </a:r>
              <a:endParaRPr lang="en-US" sz="1800" b="1" u="none" dirty="0">
                <a:cs typeface="Arial" charset="0"/>
              </a:endParaRPr>
            </a:p>
          </p:txBody>
        </p:sp>
        <p:sp>
          <p:nvSpPr>
            <p:cNvPr id="46" name="Line 11"/>
            <p:cNvSpPr>
              <a:spLocks noChangeShapeType="1"/>
            </p:cNvSpPr>
            <p:nvPr/>
          </p:nvSpPr>
          <p:spPr bwMode="auto">
            <a:xfrm flipV="1">
              <a:off x="1409700" y="2438400"/>
              <a:ext cx="266700" cy="3429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dirty="0"/>
            </a:p>
          </p:txBody>
        </p:sp>
        <p:sp>
          <p:nvSpPr>
            <p:cNvPr id="47" name="Line 26"/>
            <p:cNvSpPr>
              <a:spLocks noChangeShapeType="1"/>
            </p:cNvSpPr>
            <p:nvPr/>
          </p:nvSpPr>
          <p:spPr bwMode="auto">
            <a:xfrm flipV="1">
              <a:off x="1828800" y="5486400"/>
              <a:ext cx="457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dirty="0"/>
            </a:p>
          </p:txBody>
        </p:sp>
        <p:sp>
          <p:nvSpPr>
            <p:cNvPr id="48" name="Text Box 6"/>
            <p:cNvSpPr txBox="1">
              <a:spLocks noChangeArrowheads="1"/>
            </p:cNvSpPr>
            <p:nvPr/>
          </p:nvSpPr>
          <p:spPr bwMode="auto">
            <a:xfrm>
              <a:off x="101790" y="6019800"/>
              <a:ext cx="15746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spcBef>
                  <a:spcPct val="50000"/>
                </a:spcBef>
              </a:pPr>
              <a:r>
                <a:rPr lang="en-US" sz="1800" b="1" u="none" dirty="0" smtClean="0">
                  <a:cs typeface="Arial" charset="0"/>
                </a:rPr>
                <a:t>200 t ore </a:t>
              </a:r>
              <a:endParaRPr lang="en-US" sz="1800" b="1" u="none" dirty="0">
                <a:cs typeface="Arial" charset="0"/>
              </a:endParaRPr>
            </a:p>
          </p:txBody>
        </p:sp>
      </p:grpSp>
    </p:spTree>
    <p:extLst>
      <p:ext uri="{BB962C8B-B14F-4D97-AF65-F5344CB8AC3E}">
        <p14:creationId xmlns:p14="http://schemas.microsoft.com/office/powerpoint/2010/main" val="145692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024744" cy="1143000"/>
          </a:xfrm>
        </p:spPr>
        <p:txBody>
          <a:bodyPr>
            <a:normAutofit/>
          </a:bodyPr>
          <a:lstStyle/>
          <a:p>
            <a:r>
              <a:rPr lang="en-US" sz="4400" b="1" dirty="0" smtClean="0"/>
              <a:t>Transformational Energy</a:t>
            </a:r>
            <a:endParaRPr lang="en-US" sz="4400" b="1" dirty="0"/>
          </a:p>
        </p:txBody>
      </p:sp>
      <p:sp>
        <p:nvSpPr>
          <p:cNvPr id="3" name="Content Placeholder 2"/>
          <p:cNvSpPr>
            <a:spLocks noGrp="1"/>
          </p:cNvSpPr>
          <p:nvPr>
            <p:ph idx="1"/>
          </p:nvPr>
        </p:nvSpPr>
        <p:spPr>
          <a:xfrm>
            <a:off x="990600" y="1752600"/>
            <a:ext cx="7772400" cy="5105400"/>
          </a:xfrm>
        </p:spPr>
        <p:txBody>
          <a:bodyPr>
            <a:normAutofit/>
          </a:bodyPr>
          <a:lstStyle/>
          <a:p>
            <a:r>
              <a:rPr lang="en-US" sz="4000" dirty="0" smtClean="0"/>
              <a:t>Fire</a:t>
            </a:r>
          </a:p>
          <a:p>
            <a:r>
              <a:rPr lang="en-US" sz="4000" dirty="0" smtClean="0"/>
              <a:t>Steam</a:t>
            </a:r>
          </a:p>
          <a:p>
            <a:r>
              <a:rPr lang="en-US" sz="4000" dirty="0" smtClean="0"/>
              <a:t>Electricity</a:t>
            </a:r>
          </a:p>
          <a:p>
            <a:r>
              <a:rPr lang="en-US" sz="4000" dirty="0" smtClean="0"/>
              <a:t>Nuclear</a:t>
            </a:r>
          </a:p>
          <a:p>
            <a:r>
              <a:rPr lang="en-US" sz="4000" dirty="0" smtClean="0"/>
              <a:t>Thorium LFTR – </a:t>
            </a:r>
          </a:p>
          <a:p>
            <a:pPr marL="68580" indent="0">
              <a:buNone/>
            </a:pPr>
            <a:r>
              <a:rPr lang="en-US" sz="4000" dirty="0" smtClean="0"/>
              <a:t>what Fusion would like to be</a:t>
            </a:r>
            <a:endParaRPr lang="en-US" sz="4000" dirty="0"/>
          </a:p>
        </p:txBody>
      </p:sp>
    </p:spTree>
    <p:extLst>
      <p:ext uri="{BB962C8B-B14F-4D97-AF65-F5344CB8AC3E}">
        <p14:creationId xmlns:p14="http://schemas.microsoft.com/office/powerpoint/2010/main" val="11672369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Thorium LFTR Top Ten Attributes </a:t>
            </a:r>
            <a:br>
              <a:rPr lang="en-US" dirty="0"/>
            </a:br>
            <a:r>
              <a:rPr lang="en-US" dirty="0" smtClean="0"/>
              <a:t>#8 Modular &amp; Build at Need</a:t>
            </a:r>
            <a:endParaRPr lang="en-US" dirty="0"/>
          </a:p>
        </p:txBody>
      </p:sp>
      <p:sp>
        <p:nvSpPr>
          <p:cNvPr id="3" name="Content Placeholder 2"/>
          <p:cNvSpPr>
            <a:spLocks noGrp="1"/>
          </p:cNvSpPr>
          <p:nvPr>
            <p:ph idx="1"/>
          </p:nvPr>
        </p:nvSpPr>
        <p:spPr/>
        <p:txBody>
          <a:bodyPr>
            <a:normAutofit/>
          </a:bodyPr>
          <a:lstStyle/>
          <a:p>
            <a:pPr marL="68580" lvl="0" indent="0">
              <a:buNone/>
            </a:pPr>
            <a:r>
              <a:rPr lang="en-US" dirty="0"/>
              <a:t>LFTRs can be mass-produced in a factory and delivered and reclaimed from utility sites as modular units. Modular LFTR production offers reduced capital costs and shorter build times. Modular installation near the point of need also eliminates long transmission lines. Higher temperatures and turbine efficiencies enable air-cooling away from water bodies.</a:t>
            </a:r>
          </a:p>
          <a:p>
            <a:endParaRPr lang="en-US" dirty="0"/>
          </a:p>
        </p:txBody>
      </p:sp>
    </p:spTree>
    <p:extLst>
      <p:ext uri="{BB962C8B-B14F-4D97-AF65-F5344CB8AC3E}">
        <p14:creationId xmlns:p14="http://schemas.microsoft.com/office/powerpoint/2010/main" val="25294133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2" name="Rectangle 11"/>
          <p:cNvSpPr>
            <a:spLocks noGrp="1" noChangeArrowheads="1"/>
          </p:cNvSpPr>
          <p:nvPr>
            <p:ph type="title"/>
          </p:nvPr>
        </p:nvSpPr>
        <p:spPr>
          <a:xfrm>
            <a:off x="457200" y="609600"/>
            <a:ext cx="8249444" cy="1143000"/>
          </a:xfrm>
        </p:spPr>
        <p:txBody>
          <a:bodyPr rIns="81279">
            <a:normAutofit/>
          </a:bodyPr>
          <a:lstStyle/>
          <a:p>
            <a:pPr marL="39688" eaLnBrk="1" hangingPunct="1">
              <a:defRPr/>
            </a:pPr>
            <a:r>
              <a:rPr lang="en-US" sz="2800" dirty="0" smtClean="0">
                <a:solidFill>
                  <a:schemeClr val="tx1"/>
                </a:solidFill>
              </a:rPr>
              <a:t>SCALABLE, MODULAR DESIGN SERVES ALL APPLICATIONS</a:t>
            </a:r>
          </a:p>
        </p:txBody>
      </p:sp>
      <p:pic>
        <p:nvPicPr>
          <p:cNvPr id="24579" name="Picture 14"/>
          <p:cNvPicPr>
            <a:picLocks noChangeArrowheads="1"/>
          </p:cNvPicPr>
          <p:nvPr/>
        </p:nvPicPr>
        <p:blipFill>
          <a:blip r:embed="rId2">
            <a:extLst>
              <a:ext uri="{28A0092B-C50C-407E-A947-70E740481C1C}">
                <a14:useLocalDpi xmlns:a14="http://schemas.microsoft.com/office/drawing/2010/main" val="0"/>
              </a:ext>
            </a:extLst>
          </a:blip>
          <a:srcRect r="2219"/>
          <a:stretch>
            <a:fillRect/>
          </a:stretch>
        </p:blipFill>
        <p:spPr bwMode="auto">
          <a:xfrm>
            <a:off x="533400" y="3040063"/>
            <a:ext cx="26289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15"/>
          <p:cNvSpPr>
            <a:spLocks/>
          </p:cNvSpPr>
          <p:nvPr/>
        </p:nvSpPr>
        <p:spPr bwMode="auto">
          <a:xfrm>
            <a:off x="1333500" y="2227263"/>
            <a:ext cx="1854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r>
              <a:rPr lang="en-US" sz="1600" dirty="0">
                <a:solidFill>
                  <a:srgbClr val="7F7F7F"/>
                </a:solidFill>
                <a:cs typeface="Arial" charset="0"/>
              </a:rPr>
              <a:t>50 MW Plant</a:t>
            </a:r>
          </a:p>
        </p:txBody>
      </p:sp>
      <p:sp>
        <p:nvSpPr>
          <p:cNvPr id="24581" name="Rectangle 16"/>
          <p:cNvSpPr>
            <a:spLocks/>
          </p:cNvSpPr>
          <p:nvPr/>
        </p:nvSpPr>
        <p:spPr bwMode="auto">
          <a:xfrm>
            <a:off x="365125" y="1930400"/>
            <a:ext cx="8255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a:lnSpc>
                <a:spcPct val="80000"/>
              </a:lnSpc>
              <a:spcBef>
                <a:spcPts val="450"/>
              </a:spcBef>
            </a:pPr>
            <a:r>
              <a:rPr lang="en-US" sz="2000" dirty="0">
                <a:solidFill>
                  <a:srgbClr val="CC3300"/>
                </a:solidFill>
                <a:latin typeface="Arial Bold" pitchFamily="34" charset="0"/>
                <a:cs typeface="Arial Bold" pitchFamily="34" charset="0"/>
                <a:sym typeface="Arial Bold" pitchFamily="34" charset="0"/>
              </a:rPr>
              <a:t>SINGLE 50 MW MODULE OR TWENTY 50 MW MODULES</a:t>
            </a:r>
          </a:p>
        </p:txBody>
      </p:sp>
      <p:sp>
        <p:nvSpPr>
          <p:cNvPr id="24582" name="Rectangle 17"/>
          <p:cNvSpPr>
            <a:spLocks/>
          </p:cNvSpPr>
          <p:nvPr/>
        </p:nvSpPr>
        <p:spPr bwMode="auto">
          <a:xfrm>
            <a:off x="365125" y="5194300"/>
            <a:ext cx="828198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81000" indent="-341313">
              <a:lnSpc>
                <a:spcPct val="109000"/>
              </a:lnSpc>
              <a:buClr>
                <a:srgbClr val="7F7F7F"/>
              </a:buClr>
              <a:buSzPct val="110000"/>
              <a:buFont typeface="Arial" charset="0"/>
              <a:buChar char="•"/>
            </a:pPr>
            <a:r>
              <a:rPr lang="en-US" dirty="0">
                <a:cs typeface="Arial" charset="0"/>
              </a:rPr>
              <a:t>Construction time for single 50 MW module: 12 – 18 months (estimate)</a:t>
            </a:r>
          </a:p>
          <a:p>
            <a:pPr marL="381000" indent="-341313">
              <a:lnSpc>
                <a:spcPct val="109000"/>
              </a:lnSpc>
              <a:buClr>
                <a:srgbClr val="7F7F7F"/>
              </a:buClr>
              <a:buSzPct val="110000"/>
              <a:buFont typeface="Arial" charset="0"/>
              <a:buChar char="•"/>
            </a:pPr>
            <a:r>
              <a:rPr lang="en-US" dirty="0">
                <a:cs typeface="Arial" charset="0"/>
              </a:rPr>
              <a:t>Carrying cost for large plant consisting of 22 factory assembled modules: 2-3 years (vs. 7 years for an AP1000)</a:t>
            </a:r>
          </a:p>
        </p:txBody>
      </p:sp>
      <p:pic>
        <p:nvPicPr>
          <p:cNvPr id="24583" name="Picture 18"/>
          <p:cNvPicPr>
            <a:picLocks noChangeArrowheads="1"/>
          </p:cNvPicPr>
          <p:nvPr/>
        </p:nvPicPr>
        <p:blipFill>
          <a:blip r:embed="rId3">
            <a:extLst>
              <a:ext uri="{28A0092B-C50C-407E-A947-70E740481C1C}">
                <a14:useLocalDpi xmlns:a14="http://schemas.microsoft.com/office/drawing/2010/main" val="0"/>
              </a:ext>
            </a:extLst>
          </a:blip>
          <a:srcRect t="7043" r="1224" b="4916"/>
          <a:stretch>
            <a:fillRect/>
          </a:stretch>
        </p:blipFill>
        <p:spPr bwMode="auto">
          <a:xfrm>
            <a:off x="3581400" y="2490788"/>
            <a:ext cx="5065712"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Rectangle 19"/>
          <p:cNvSpPr>
            <a:spLocks/>
          </p:cNvSpPr>
          <p:nvPr/>
        </p:nvSpPr>
        <p:spPr bwMode="auto">
          <a:xfrm>
            <a:off x="5029200" y="2227263"/>
            <a:ext cx="10906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1600" dirty="0">
                <a:solidFill>
                  <a:srgbClr val="7F7F7F"/>
                </a:solidFill>
                <a:cs typeface="Arial" charset="0"/>
              </a:rPr>
              <a:t>1 GW Plant</a:t>
            </a:r>
          </a:p>
        </p:txBody>
      </p:sp>
      <p:sp>
        <p:nvSpPr>
          <p:cNvPr id="23" name="Slide Number Placeholder 17"/>
          <p:cNvSpPr txBox="1">
            <a:spLocks/>
          </p:cNvSpPr>
          <p:nvPr/>
        </p:nvSpPr>
        <p:spPr>
          <a:xfrm>
            <a:off x="8388350" y="6292850"/>
            <a:ext cx="636588" cy="449263"/>
          </a:xfrm>
          <a:prstGeom prst="rect">
            <a:avLst/>
          </a:prstGeom>
        </p:spPr>
        <p:txBody>
          <a:bodyPr/>
          <a:lstStyle/>
          <a:p>
            <a:pPr>
              <a:defRPr/>
            </a:pPr>
            <a:fld id="{9BC5793C-1F0D-4652-A98D-4FE344F7C99C}" type="slidenum">
              <a:rPr lang="en-US" sz="3200">
                <a:solidFill>
                  <a:schemeClr val="bg1">
                    <a:lumMod val="65000"/>
                  </a:schemeClr>
                </a:solidFill>
                <a:latin typeface="+mn-lt"/>
              </a:rPr>
              <a:pPr>
                <a:defRPr/>
              </a:pPr>
              <a:t>21</a:t>
            </a:fld>
            <a:endParaRPr lang="en-US" sz="3200" dirty="0">
              <a:solidFill>
                <a:schemeClr val="bg1">
                  <a:lumMod val="65000"/>
                </a:schemeClr>
              </a:solidFill>
              <a:latin typeface="+mn-lt"/>
            </a:endParaRPr>
          </a:p>
        </p:txBody>
      </p:sp>
    </p:spTree>
    <p:extLst>
      <p:ext uri="{BB962C8B-B14F-4D97-AF65-F5344CB8AC3E}">
        <p14:creationId xmlns:p14="http://schemas.microsoft.com/office/powerpoint/2010/main" val="58107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1598771"/>
            <a:ext cx="8229600" cy="50306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6083" name="TextBox 3"/>
          <p:cNvSpPr txBox="1">
            <a:spLocks noChangeArrowheads="1"/>
          </p:cNvSpPr>
          <p:nvPr/>
        </p:nvSpPr>
        <p:spPr bwMode="auto">
          <a:xfrm>
            <a:off x="457200" y="646093"/>
            <a:ext cx="822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800" b="1" dirty="0"/>
              <a:t>Boeing </a:t>
            </a:r>
            <a:r>
              <a:rPr lang="en-US" sz="2800" b="1" dirty="0" smtClean="0"/>
              <a:t>factories can produce a $200 </a:t>
            </a:r>
            <a:r>
              <a:rPr lang="en-US" sz="2800" b="1" dirty="0"/>
              <a:t>million aircraft </a:t>
            </a:r>
            <a:r>
              <a:rPr lang="en-US" sz="2800" b="1" dirty="0" smtClean="0"/>
              <a:t>every day</a:t>
            </a:r>
            <a:r>
              <a:rPr lang="en-US" sz="2800" b="1" dirty="0"/>
              <a:t>.</a:t>
            </a:r>
          </a:p>
        </p:txBody>
      </p:sp>
    </p:spTree>
    <p:extLst>
      <p:ext uri="{BB962C8B-B14F-4D97-AF65-F5344CB8AC3E}">
        <p14:creationId xmlns:p14="http://schemas.microsoft.com/office/powerpoint/2010/main" val="27554705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0" name="Rectangle 11"/>
          <p:cNvSpPr>
            <a:spLocks noGrp="1" noChangeArrowheads="1"/>
          </p:cNvSpPr>
          <p:nvPr>
            <p:ph type="title"/>
          </p:nvPr>
        </p:nvSpPr>
        <p:spPr>
          <a:xfrm>
            <a:off x="457200" y="76200"/>
            <a:ext cx="8249444" cy="1143000"/>
          </a:xfrm>
        </p:spPr>
        <p:txBody>
          <a:bodyPr rIns="81279">
            <a:normAutofit/>
          </a:bodyPr>
          <a:lstStyle/>
          <a:p>
            <a:pPr marL="39688" algn="ctr" eaLnBrk="1" hangingPunct="1">
              <a:defRPr/>
            </a:pPr>
            <a:r>
              <a:rPr lang="en-US" sz="3200" dirty="0" smtClean="0"/>
              <a:t>THORIUM REACTOR FINANCIAL PROFILE</a:t>
            </a:r>
          </a:p>
        </p:txBody>
      </p:sp>
      <p:grpSp>
        <p:nvGrpSpPr>
          <p:cNvPr id="28680" name="Group 31"/>
          <p:cNvGrpSpPr>
            <a:grpSpLocks/>
          </p:cNvGrpSpPr>
          <p:nvPr/>
        </p:nvGrpSpPr>
        <p:grpSpPr bwMode="auto">
          <a:xfrm>
            <a:off x="938213" y="5638800"/>
            <a:ext cx="3573462" cy="914400"/>
            <a:chOff x="0" y="0"/>
            <a:chExt cx="2251" cy="576"/>
          </a:xfrm>
        </p:grpSpPr>
        <p:pic>
          <p:nvPicPr>
            <p:cNvPr id="28700" name="Picture 2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5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1" name="Rectangle 30"/>
            <p:cNvSpPr>
              <a:spLocks/>
            </p:cNvSpPr>
            <p:nvPr/>
          </p:nvSpPr>
          <p:spPr bwMode="auto">
            <a:xfrm>
              <a:off x="39" y="201"/>
              <a:ext cx="20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algn="ctr"/>
              <a:r>
                <a:rPr lang="en-US" dirty="0">
                  <a:solidFill>
                    <a:srgbClr val="FFFFFF"/>
                  </a:solidFill>
                  <a:latin typeface="Calibri" pitchFamily="34" charset="0"/>
                  <a:ea typeface="Calibri" pitchFamily="34" charset="0"/>
                  <a:cs typeface="Calibri" pitchFamily="34" charset="0"/>
                  <a:sym typeface="Calibri" pitchFamily="34" charset="0"/>
                </a:rPr>
                <a:t>Regional profit</a:t>
              </a:r>
            </a:p>
          </p:txBody>
        </p:sp>
      </p:grpSp>
      <p:grpSp>
        <p:nvGrpSpPr>
          <p:cNvPr id="2" name="Group 1"/>
          <p:cNvGrpSpPr/>
          <p:nvPr/>
        </p:nvGrpSpPr>
        <p:grpSpPr>
          <a:xfrm>
            <a:off x="938213" y="1192212"/>
            <a:ext cx="6553200" cy="5284788"/>
            <a:chOff x="938213" y="1060450"/>
            <a:chExt cx="6553200" cy="5284788"/>
          </a:xfrm>
        </p:grpSpPr>
        <p:grpSp>
          <p:nvGrpSpPr>
            <p:cNvPr id="28675" name="Group 16"/>
            <p:cNvGrpSpPr>
              <a:grpSpLocks/>
            </p:cNvGrpSpPr>
            <p:nvPr/>
          </p:nvGrpSpPr>
          <p:grpSpPr bwMode="auto">
            <a:xfrm>
              <a:off x="963613" y="1962150"/>
              <a:ext cx="3565525" cy="914400"/>
              <a:chOff x="0" y="0"/>
              <a:chExt cx="2246" cy="576"/>
            </a:xfrm>
          </p:grpSpPr>
          <p:pic>
            <p:nvPicPr>
              <p:cNvPr id="28710" name="Picture 1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4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11" name="Rectangle 15"/>
              <p:cNvSpPr>
                <a:spLocks/>
              </p:cNvSpPr>
              <p:nvPr/>
            </p:nvSpPr>
            <p:spPr bwMode="auto">
              <a:xfrm>
                <a:off x="36" y="201"/>
                <a:ext cx="20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algn="ctr"/>
                <a:r>
                  <a:rPr lang="en-US" dirty="0">
                    <a:solidFill>
                      <a:srgbClr val="FFFFFF"/>
                    </a:solidFill>
                    <a:latin typeface="Calibri" pitchFamily="34" charset="0"/>
                    <a:ea typeface="Calibri" pitchFamily="34" charset="0"/>
                    <a:cs typeface="Calibri" pitchFamily="34" charset="0"/>
                    <a:sym typeface="Calibri" pitchFamily="34" charset="0"/>
                  </a:rPr>
                  <a:t>All in cost to build, O&amp;M, Fuel</a:t>
                </a:r>
              </a:p>
            </p:txBody>
          </p:sp>
        </p:grpSp>
        <p:grpSp>
          <p:nvGrpSpPr>
            <p:cNvPr id="28676" name="Group 19"/>
            <p:cNvGrpSpPr>
              <a:grpSpLocks/>
            </p:cNvGrpSpPr>
            <p:nvPr/>
          </p:nvGrpSpPr>
          <p:grpSpPr bwMode="auto">
            <a:xfrm>
              <a:off x="957263" y="2852738"/>
              <a:ext cx="3565525" cy="920750"/>
              <a:chOff x="0" y="0"/>
              <a:chExt cx="2246" cy="580"/>
            </a:xfrm>
          </p:grpSpPr>
          <p:pic>
            <p:nvPicPr>
              <p:cNvPr id="28708" name="Picture 1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46"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9" name="Rectangle 18"/>
              <p:cNvSpPr>
                <a:spLocks/>
              </p:cNvSpPr>
              <p:nvPr/>
            </p:nvSpPr>
            <p:spPr bwMode="auto">
              <a:xfrm>
                <a:off x="37" y="202"/>
                <a:ext cx="20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algn="ctr"/>
                <a:r>
                  <a:rPr lang="en-US" dirty="0">
                    <a:solidFill>
                      <a:srgbClr val="FFFFFF"/>
                    </a:solidFill>
                    <a:latin typeface="Calibri" pitchFamily="34" charset="0"/>
                    <a:ea typeface="Calibri" pitchFamily="34" charset="0"/>
                    <a:cs typeface="Calibri" pitchFamily="34" charset="0"/>
                    <a:sym typeface="Calibri" pitchFamily="34" charset="0"/>
                  </a:rPr>
                  <a:t>Residual fuel value</a:t>
                </a:r>
              </a:p>
            </p:txBody>
          </p:sp>
        </p:grpSp>
        <p:grpSp>
          <p:nvGrpSpPr>
            <p:cNvPr id="28677" name="Group 22"/>
            <p:cNvGrpSpPr>
              <a:grpSpLocks/>
            </p:cNvGrpSpPr>
            <p:nvPr/>
          </p:nvGrpSpPr>
          <p:grpSpPr bwMode="auto">
            <a:xfrm>
              <a:off x="957263" y="1060450"/>
              <a:ext cx="3565525" cy="920750"/>
              <a:chOff x="0" y="0"/>
              <a:chExt cx="2246" cy="580"/>
            </a:xfrm>
          </p:grpSpPr>
          <p:pic>
            <p:nvPicPr>
              <p:cNvPr id="28706" name="Picture 2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246"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7" name="Rectangle 21"/>
              <p:cNvSpPr>
                <a:spLocks/>
              </p:cNvSpPr>
              <p:nvPr/>
            </p:nvSpPr>
            <p:spPr bwMode="auto">
              <a:xfrm>
                <a:off x="38" y="203"/>
                <a:ext cx="20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algn="ctr"/>
                <a:r>
                  <a:rPr lang="en-US" dirty="0">
                    <a:solidFill>
                      <a:srgbClr val="FFFFFF"/>
                    </a:solidFill>
                    <a:latin typeface="Calibri" pitchFamily="34" charset="0"/>
                    <a:ea typeface="Calibri" pitchFamily="34" charset="0"/>
                    <a:cs typeface="Calibri" pitchFamily="34" charset="0"/>
                    <a:sym typeface="Calibri" pitchFamily="34" charset="0"/>
                  </a:rPr>
                  <a:t>Before Tax ROI</a:t>
                </a:r>
              </a:p>
            </p:txBody>
          </p:sp>
        </p:grpSp>
        <p:grpSp>
          <p:nvGrpSpPr>
            <p:cNvPr id="28678" name="Group 25"/>
            <p:cNvGrpSpPr>
              <a:grpSpLocks/>
            </p:cNvGrpSpPr>
            <p:nvPr/>
          </p:nvGrpSpPr>
          <p:grpSpPr bwMode="auto">
            <a:xfrm>
              <a:off x="950913" y="3773488"/>
              <a:ext cx="3565525" cy="920750"/>
              <a:chOff x="0" y="0"/>
              <a:chExt cx="2246" cy="580"/>
            </a:xfrm>
          </p:grpSpPr>
          <p:pic>
            <p:nvPicPr>
              <p:cNvPr id="28704" name="Picture 2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246"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5" name="Rectangle 24"/>
              <p:cNvSpPr>
                <a:spLocks/>
              </p:cNvSpPr>
              <p:nvPr/>
            </p:nvSpPr>
            <p:spPr bwMode="auto">
              <a:xfrm>
                <a:off x="37" y="201"/>
                <a:ext cx="20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algn="ctr"/>
                <a:r>
                  <a:rPr lang="en-US" dirty="0">
                    <a:solidFill>
                      <a:srgbClr val="FFFFFF"/>
                    </a:solidFill>
                    <a:latin typeface="Calibri" pitchFamily="34" charset="0"/>
                    <a:ea typeface="Calibri" pitchFamily="34" charset="0"/>
                    <a:cs typeface="Calibri" pitchFamily="34" charset="0"/>
                    <a:sym typeface="Calibri" pitchFamily="34" charset="0"/>
                  </a:rPr>
                  <a:t>Global revenues</a:t>
                </a:r>
              </a:p>
            </p:txBody>
          </p:sp>
        </p:grpSp>
        <p:grpSp>
          <p:nvGrpSpPr>
            <p:cNvPr id="28679" name="Group 28"/>
            <p:cNvGrpSpPr>
              <a:grpSpLocks/>
            </p:cNvGrpSpPr>
            <p:nvPr/>
          </p:nvGrpSpPr>
          <p:grpSpPr bwMode="auto">
            <a:xfrm>
              <a:off x="938213" y="4664075"/>
              <a:ext cx="3573462" cy="919163"/>
              <a:chOff x="0" y="0"/>
              <a:chExt cx="2251" cy="579"/>
            </a:xfrm>
          </p:grpSpPr>
          <p:pic>
            <p:nvPicPr>
              <p:cNvPr id="28702" name="Picture 2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251" cy="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3" name="Rectangle 27"/>
              <p:cNvSpPr>
                <a:spLocks/>
              </p:cNvSpPr>
              <p:nvPr/>
            </p:nvSpPr>
            <p:spPr bwMode="auto">
              <a:xfrm>
                <a:off x="40" y="201"/>
                <a:ext cx="20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algn="ctr"/>
                <a:r>
                  <a:rPr lang="en-US" dirty="0">
                    <a:solidFill>
                      <a:srgbClr val="FFFFFF"/>
                    </a:solidFill>
                    <a:latin typeface="Calibri" pitchFamily="34" charset="0"/>
                    <a:ea typeface="Calibri" pitchFamily="34" charset="0"/>
                    <a:cs typeface="Calibri" pitchFamily="34" charset="0"/>
                    <a:sym typeface="Calibri" pitchFamily="34" charset="0"/>
                  </a:rPr>
                  <a:t>Regional energy subsidy savings</a:t>
                </a:r>
              </a:p>
            </p:txBody>
          </p:sp>
        </p:grpSp>
        <p:grpSp>
          <p:nvGrpSpPr>
            <p:cNvPr id="28681" name="Group 34"/>
            <p:cNvGrpSpPr>
              <a:grpSpLocks/>
            </p:cNvGrpSpPr>
            <p:nvPr/>
          </p:nvGrpSpPr>
          <p:grpSpPr bwMode="auto">
            <a:xfrm>
              <a:off x="4614863" y="1158875"/>
              <a:ext cx="2876550" cy="706438"/>
              <a:chOff x="0" y="0"/>
              <a:chExt cx="1812" cy="445"/>
            </a:xfrm>
          </p:grpSpPr>
          <p:pic>
            <p:nvPicPr>
              <p:cNvPr id="28698" name="Picture 3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812"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9" name="Rectangle 33"/>
              <p:cNvSpPr>
                <a:spLocks/>
              </p:cNvSpPr>
              <p:nvPr/>
            </p:nvSpPr>
            <p:spPr bwMode="auto">
              <a:xfrm>
                <a:off x="54" y="115"/>
                <a:ext cx="17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algn="ctr"/>
                <a:r>
                  <a:rPr lang="en-US" sz="2400" dirty="0">
                    <a:solidFill>
                      <a:srgbClr val="FFFFFF"/>
                    </a:solidFill>
                    <a:latin typeface="Calibri Bold" pitchFamily="34" charset="0"/>
                    <a:ea typeface="Calibri Bold" pitchFamily="34" charset="0"/>
                    <a:cs typeface="Calibri Bold" pitchFamily="34" charset="0"/>
                    <a:sym typeface="Calibri Bold" pitchFamily="34" charset="0"/>
                  </a:rPr>
                  <a:t>35.2%</a:t>
                </a:r>
              </a:p>
            </p:txBody>
          </p:sp>
        </p:grpSp>
        <p:grpSp>
          <p:nvGrpSpPr>
            <p:cNvPr id="28682" name="Group 37"/>
            <p:cNvGrpSpPr>
              <a:grpSpLocks/>
            </p:cNvGrpSpPr>
            <p:nvPr/>
          </p:nvGrpSpPr>
          <p:grpSpPr bwMode="auto">
            <a:xfrm>
              <a:off x="4614863" y="2060575"/>
              <a:ext cx="2876550" cy="706438"/>
              <a:chOff x="0" y="0"/>
              <a:chExt cx="1812" cy="445"/>
            </a:xfrm>
          </p:grpSpPr>
          <p:pic>
            <p:nvPicPr>
              <p:cNvPr id="28696" name="Picture 3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812"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7" name="Rectangle 36"/>
              <p:cNvSpPr>
                <a:spLocks/>
              </p:cNvSpPr>
              <p:nvPr/>
            </p:nvSpPr>
            <p:spPr bwMode="auto">
              <a:xfrm>
                <a:off x="54" y="114"/>
                <a:ext cx="17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algn="ctr"/>
                <a:r>
                  <a:rPr lang="en-US" sz="2400" dirty="0">
                    <a:solidFill>
                      <a:srgbClr val="FFFFFF"/>
                    </a:solidFill>
                    <a:latin typeface="Calibri Bold" pitchFamily="34" charset="0"/>
                    <a:ea typeface="Calibri Bold" pitchFamily="34" charset="0"/>
                    <a:cs typeface="Calibri Bold" pitchFamily="34" charset="0"/>
                    <a:sym typeface="Calibri Bold" pitchFamily="34" charset="0"/>
                  </a:rPr>
                  <a:t>$1,800/KW</a:t>
                </a:r>
              </a:p>
            </p:txBody>
          </p:sp>
        </p:grpSp>
        <p:grpSp>
          <p:nvGrpSpPr>
            <p:cNvPr id="28683" name="Group 40"/>
            <p:cNvGrpSpPr>
              <a:grpSpLocks/>
            </p:cNvGrpSpPr>
            <p:nvPr/>
          </p:nvGrpSpPr>
          <p:grpSpPr bwMode="auto">
            <a:xfrm>
              <a:off x="4614863" y="2938463"/>
              <a:ext cx="2876550" cy="712787"/>
              <a:chOff x="0" y="0"/>
              <a:chExt cx="1812" cy="449"/>
            </a:xfrm>
          </p:grpSpPr>
          <p:pic>
            <p:nvPicPr>
              <p:cNvPr id="28694" name="Picture 38"/>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812"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5" name="Rectangle 39"/>
              <p:cNvSpPr>
                <a:spLocks/>
              </p:cNvSpPr>
              <p:nvPr/>
            </p:nvSpPr>
            <p:spPr bwMode="auto">
              <a:xfrm>
                <a:off x="54" y="117"/>
                <a:ext cx="17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algn="ctr"/>
                <a:r>
                  <a:rPr lang="en-US" sz="2400" dirty="0">
                    <a:solidFill>
                      <a:srgbClr val="FFFFFF"/>
                    </a:solidFill>
                    <a:latin typeface="Calibri Bold" pitchFamily="34" charset="0"/>
                    <a:ea typeface="Calibri Bold" pitchFamily="34" charset="0"/>
                    <a:cs typeface="Calibri Bold" pitchFamily="34" charset="0"/>
                    <a:sym typeface="Calibri Bold" pitchFamily="34" charset="0"/>
                  </a:rPr>
                  <a:t>&gt;$1B after 30 yrs</a:t>
                </a:r>
              </a:p>
            </p:txBody>
          </p:sp>
        </p:grpSp>
        <p:grpSp>
          <p:nvGrpSpPr>
            <p:cNvPr id="28684" name="Group 43"/>
            <p:cNvGrpSpPr>
              <a:grpSpLocks/>
            </p:cNvGrpSpPr>
            <p:nvPr/>
          </p:nvGrpSpPr>
          <p:grpSpPr bwMode="auto">
            <a:xfrm>
              <a:off x="4614863" y="3865563"/>
              <a:ext cx="2876550" cy="706437"/>
              <a:chOff x="0" y="0"/>
              <a:chExt cx="1812" cy="445"/>
            </a:xfrm>
          </p:grpSpPr>
          <p:pic>
            <p:nvPicPr>
              <p:cNvPr id="28692" name="Picture 41"/>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812"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3" name="Rectangle 42"/>
              <p:cNvSpPr>
                <a:spLocks/>
              </p:cNvSpPr>
              <p:nvPr/>
            </p:nvSpPr>
            <p:spPr bwMode="auto">
              <a:xfrm>
                <a:off x="54" y="116"/>
                <a:ext cx="17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algn="ctr"/>
                <a:r>
                  <a:rPr lang="en-US" sz="2400" dirty="0">
                    <a:solidFill>
                      <a:srgbClr val="FFFFFF"/>
                    </a:solidFill>
                    <a:latin typeface="Calibri Bold" pitchFamily="34" charset="0"/>
                    <a:ea typeface="Calibri Bold" pitchFamily="34" charset="0"/>
                    <a:cs typeface="Calibri Bold" pitchFamily="34" charset="0"/>
                    <a:sym typeface="Calibri Bold" pitchFamily="34" charset="0"/>
                  </a:rPr>
                  <a:t>$60B in 10 yrs</a:t>
                </a:r>
              </a:p>
            </p:txBody>
          </p:sp>
        </p:grpSp>
        <p:grpSp>
          <p:nvGrpSpPr>
            <p:cNvPr id="28685" name="Group 46"/>
            <p:cNvGrpSpPr>
              <a:grpSpLocks/>
            </p:cNvGrpSpPr>
            <p:nvPr/>
          </p:nvGrpSpPr>
          <p:grpSpPr bwMode="auto">
            <a:xfrm>
              <a:off x="4614863" y="4760913"/>
              <a:ext cx="2876550" cy="706437"/>
              <a:chOff x="0" y="0"/>
              <a:chExt cx="1812" cy="445"/>
            </a:xfrm>
          </p:grpSpPr>
          <p:pic>
            <p:nvPicPr>
              <p:cNvPr id="28690" name="Picture 44"/>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812"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1" name="Rectangle 45"/>
              <p:cNvSpPr>
                <a:spLocks/>
              </p:cNvSpPr>
              <p:nvPr/>
            </p:nvSpPr>
            <p:spPr bwMode="auto">
              <a:xfrm>
                <a:off x="54" y="114"/>
                <a:ext cx="17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algn="ctr"/>
                <a:r>
                  <a:rPr lang="en-US" sz="2400" dirty="0">
                    <a:solidFill>
                      <a:srgbClr val="FFFFFF"/>
                    </a:solidFill>
                    <a:latin typeface="Calibri Bold" pitchFamily="34" charset="0"/>
                    <a:ea typeface="Calibri Bold" pitchFamily="34" charset="0"/>
                    <a:cs typeface="Calibri Bold" pitchFamily="34" charset="0"/>
                    <a:sym typeface="Calibri Bold" pitchFamily="34" charset="0"/>
                  </a:rPr>
                  <a:t>$8-12 B per year</a:t>
                </a:r>
              </a:p>
            </p:txBody>
          </p:sp>
        </p:grpSp>
        <p:grpSp>
          <p:nvGrpSpPr>
            <p:cNvPr id="28686" name="Group 49"/>
            <p:cNvGrpSpPr>
              <a:grpSpLocks/>
            </p:cNvGrpSpPr>
            <p:nvPr/>
          </p:nvGrpSpPr>
          <p:grpSpPr bwMode="auto">
            <a:xfrm>
              <a:off x="4608513" y="5638800"/>
              <a:ext cx="2882900" cy="706438"/>
              <a:chOff x="0" y="0"/>
              <a:chExt cx="1816" cy="445"/>
            </a:xfrm>
          </p:grpSpPr>
          <p:pic>
            <p:nvPicPr>
              <p:cNvPr id="28688" name="Picture 47"/>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816"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9" name="Rectangle 48"/>
              <p:cNvSpPr>
                <a:spLocks/>
              </p:cNvSpPr>
              <p:nvPr/>
            </p:nvSpPr>
            <p:spPr bwMode="auto">
              <a:xfrm>
                <a:off x="58" y="116"/>
                <a:ext cx="17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algn="ctr"/>
                <a:r>
                  <a:rPr lang="en-US" sz="2400" dirty="0">
                    <a:solidFill>
                      <a:srgbClr val="FFFFFF"/>
                    </a:solidFill>
                    <a:latin typeface="Calibri Bold" pitchFamily="34" charset="0"/>
                    <a:ea typeface="Calibri Bold" pitchFamily="34" charset="0"/>
                    <a:cs typeface="Calibri Bold" pitchFamily="34" charset="0"/>
                    <a:sym typeface="Calibri Bold" pitchFamily="34" charset="0"/>
                  </a:rPr>
                  <a:t>$22.2 M/yr/100MW</a:t>
                </a:r>
              </a:p>
            </p:txBody>
          </p:sp>
        </p:grpSp>
      </p:grpSp>
      <p:sp>
        <p:nvSpPr>
          <p:cNvPr id="28687" name="Slide Number Placeholder 17"/>
          <p:cNvSpPr txBox="1">
            <a:spLocks/>
          </p:cNvSpPr>
          <p:nvPr/>
        </p:nvSpPr>
        <p:spPr bwMode="auto">
          <a:xfrm>
            <a:off x="8388350" y="6292850"/>
            <a:ext cx="63658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ea typeface="ヒラギノ角ゴ ProN W3" charset="0"/>
                <a:cs typeface="ヒラギノ角ゴ ProN W3" charset="0"/>
                <a:sym typeface="Arial" charset="0"/>
              </a:defRPr>
            </a:lvl1pPr>
            <a:lvl2pPr marL="742950" indent="-285750" eaLnBrk="0" hangingPunct="0">
              <a:defRPr>
                <a:solidFill>
                  <a:srgbClr val="000000"/>
                </a:solidFill>
                <a:latin typeface="Arial" charset="0"/>
                <a:ea typeface="ヒラギノ角ゴ ProN W3" charset="0"/>
                <a:cs typeface="ヒラギノ角ゴ ProN W3" charset="0"/>
                <a:sym typeface="Arial" charset="0"/>
              </a:defRPr>
            </a:lvl2pPr>
            <a:lvl3pPr marL="1143000" indent="-228600" eaLnBrk="0" hangingPunct="0">
              <a:defRPr>
                <a:solidFill>
                  <a:srgbClr val="000000"/>
                </a:solidFill>
                <a:latin typeface="Arial" charset="0"/>
                <a:ea typeface="ヒラギノ角ゴ ProN W3" charset="0"/>
                <a:cs typeface="ヒラギノ角ゴ ProN W3" charset="0"/>
                <a:sym typeface="Arial" charset="0"/>
              </a:defRPr>
            </a:lvl3pPr>
            <a:lvl4pPr marL="1600200" indent="-228600" eaLnBrk="0" hangingPunct="0">
              <a:defRPr>
                <a:solidFill>
                  <a:srgbClr val="000000"/>
                </a:solidFill>
                <a:latin typeface="Arial" charset="0"/>
                <a:ea typeface="ヒラギノ角ゴ ProN W3" charset="0"/>
                <a:cs typeface="ヒラギノ角ゴ ProN W3" charset="0"/>
                <a:sym typeface="Arial" charset="0"/>
              </a:defRPr>
            </a:lvl4pPr>
            <a:lvl5pPr marL="2057400" indent="-228600" eaLnBrk="0" hangingPunct="0">
              <a:defRPr>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9pPr>
          </a:lstStyle>
          <a:p>
            <a:pPr eaLnBrk="1" hangingPunct="1"/>
            <a:fld id="{18CE2924-38DF-4D8C-BF01-58780C959857}" type="slidenum">
              <a:rPr lang="en-US" sz="3200">
                <a:solidFill>
                  <a:srgbClr val="A6A6A6"/>
                </a:solidFill>
                <a:latin typeface="Helvetica" pitchFamily="34" charset="0"/>
              </a:rPr>
              <a:pPr eaLnBrk="1" hangingPunct="1"/>
              <a:t>23</a:t>
            </a:fld>
            <a:endParaRPr lang="en-US" sz="3200" dirty="0">
              <a:solidFill>
                <a:srgbClr val="A6A6A6"/>
              </a:solidFill>
              <a:latin typeface="Helvetica" pitchFamily="34" charset="0"/>
            </a:endParaRPr>
          </a:p>
        </p:txBody>
      </p:sp>
    </p:spTree>
    <p:extLst>
      <p:ext uri="{BB962C8B-B14F-4D97-AF65-F5344CB8AC3E}">
        <p14:creationId xmlns:p14="http://schemas.microsoft.com/office/powerpoint/2010/main" val="3220328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Thorium LFTR Top Ten Attributes </a:t>
            </a:r>
            <a:br>
              <a:rPr lang="en-US" dirty="0"/>
            </a:br>
            <a:r>
              <a:rPr lang="en-US" dirty="0" smtClean="0"/>
              <a:t>#9 Can’t Make Bombs</a:t>
            </a:r>
            <a:endParaRPr lang="en-US" dirty="0"/>
          </a:p>
        </p:txBody>
      </p:sp>
      <p:sp>
        <p:nvSpPr>
          <p:cNvPr id="3" name="Content Placeholder 2"/>
          <p:cNvSpPr>
            <a:spLocks noGrp="1"/>
          </p:cNvSpPr>
          <p:nvPr>
            <p:ph idx="1"/>
          </p:nvPr>
        </p:nvSpPr>
        <p:spPr>
          <a:xfrm>
            <a:off x="685800" y="2323652"/>
            <a:ext cx="7848600" cy="4077148"/>
          </a:xfrm>
        </p:spPr>
        <p:txBody>
          <a:bodyPr>
            <a:normAutofit/>
          </a:bodyPr>
          <a:lstStyle/>
          <a:p>
            <a:pPr marL="68580" lvl="0" indent="0">
              <a:buNone/>
            </a:pPr>
            <a:r>
              <a:rPr lang="en-US" dirty="0"/>
              <a:t>LFTR and thorium are proliferation resistant. Thorium and its derivative fuel, uranium-233, are impractical and undesirable for </a:t>
            </a:r>
            <a:r>
              <a:rPr lang="en-US" dirty="0" smtClean="0"/>
              <a:t>weaponing </a:t>
            </a:r>
            <a:r>
              <a:rPr lang="en-US" dirty="0"/>
              <a:t>efforts relative to well-known uranium enrichment and plutonium breeding pathways. </a:t>
            </a:r>
            <a:endParaRPr lang="en-US" dirty="0" smtClean="0"/>
          </a:p>
          <a:p>
            <a:pPr marL="68580" lvl="0" indent="0">
              <a:buNone/>
            </a:pPr>
            <a:endParaRPr lang="en-US" dirty="0"/>
          </a:p>
          <a:p>
            <a:pPr marL="68580" lvl="0" indent="0">
              <a:buNone/>
            </a:pPr>
            <a:r>
              <a:rPr lang="en-US" dirty="0" smtClean="0"/>
              <a:t>After 60 </a:t>
            </a:r>
            <a:r>
              <a:rPr lang="en-US" dirty="0"/>
              <a:t>years of thorium research, none of the world’s tens-of-thousands of warheads are based on the thorium fuel-cycle. </a:t>
            </a:r>
          </a:p>
          <a:p>
            <a:endParaRPr lang="en-US" dirty="0"/>
          </a:p>
        </p:txBody>
      </p:sp>
    </p:spTree>
    <p:extLst>
      <p:ext uri="{BB962C8B-B14F-4D97-AF65-F5344CB8AC3E}">
        <p14:creationId xmlns:p14="http://schemas.microsoft.com/office/powerpoint/2010/main" val="30578967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024744" cy="1143000"/>
          </a:xfrm>
        </p:spPr>
        <p:txBody>
          <a:bodyPr>
            <a:normAutofit fontScale="90000"/>
          </a:bodyPr>
          <a:lstStyle/>
          <a:p>
            <a:pPr algn="ctr"/>
            <a:r>
              <a:rPr lang="en-US" dirty="0"/>
              <a:t>Thorium LFTR Top Ten Attributes </a:t>
            </a:r>
            <a:br>
              <a:rPr lang="en-US" dirty="0"/>
            </a:br>
            <a:r>
              <a:rPr lang="en-US" dirty="0" smtClean="0"/>
              <a:t>#10 Cannot Fail or Meltdown</a:t>
            </a:r>
            <a:endParaRPr lang="en-US" dirty="0"/>
          </a:p>
        </p:txBody>
      </p:sp>
      <p:sp>
        <p:nvSpPr>
          <p:cNvPr id="3" name="Content Placeholder 2"/>
          <p:cNvSpPr>
            <a:spLocks noGrp="1"/>
          </p:cNvSpPr>
          <p:nvPr>
            <p:ph idx="1"/>
          </p:nvPr>
        </p:nvSpPr>
        <p:spPr>
          <a:xfrm>
            <a:off x="685800" y="1981200"/>
            <a:ext cx="8001000" cy="4495800"/>
          </a:xfrm>
        </p:spPr>
        <p:txBody>
          <a:bodyPr>
            <a:normAutofit/>
          </a:bodyPr>
          <a:lstStyle/>
          <a:p>
            <a:pPr marL="68580" lvl="0" indent="0">
              <a:buNone/>
            </a:pPr>
            <a:r>
              <a:rPr lang="en-US" dirty="0"/>
              <a:t>Liquid salt fuels cannot fail or meltdown. The liquid salt fuels have a thousand-degree liquid range, eliminating the possibility of fuel failure scenarios from overheating or meltdown like at Fukushima. </a:t>
            </a:r>
            <a:endParaRPr lang="en-US" dirty="0" smtClean="0"/>
          </a:p>
          <a:p>
            <a:pPr marL="68580" lvl="0" indent="0">
              <a:buNone/>
            </a:pPr>
            <a:endParaRPr lang="en-US" dirty="0"/>
          </a:p>
          <a:p>
            <a:pPr marL="68580" lvl="0" indent="0">
              <a:buNone/>
            </a:pPr>
            <a:r>
              <a:rPr lang="en-US" dirty="0"/>
              <a:t>L</a:t>
            </a:r>
            <a:r>
              <a:rPr lang="en-US" dirty="0" smtClean="0"/>
              <a:t>iquid fuel is a key difference from LWRs with </a:t>
            </a:r>
            <a:r>
              <a:rPr lang="en-US" dirty="0"/>
              <a:t>LFTR’s liquid salts serving as both a fuel carrier and coolant. The salts are not reactive with water or the </a:t>
            </a:r>
            <a:r>
              <a:rPr lang="en-US" dirty="0" smtClean="0"/>
              <a:t>atmosphere. </a:t>
            </a:r>
            <a:r>
              <a:rPr lang="en-US" dirty="0"/>
              <a:t>Fuel can be added to the salts and byproducts removed while the reactor remains online. </a:t>
            </a:r>
          </a:p>
          <a:p>
            <a:endParaRPr lang="en-US" dirty="0"/>
          </a:p>
        </p:txBody>
      </p:sp>
    </p:spTree>
    <p:extLst>
      <p:ext uri="{BB962C8B-B14F-4D97-AF65-F5344CB8AC3E}">
        <p14:creationId xmlns:p14="http://schemas.microsoft.com/office/powerpoint/2010/main" val="13154226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2"/>
          <p:cNvSpPr txBox="1">
            <a:spLocks noChangeArrowheads="1"/>
          </p:cNvSpPr>
          <p:nvPr/>
        </p:nvSpPr>
        <p:spPr bwMode="auto">
          <a:xfrm>
            <a:off x="457200" y="722293"/>
            <a:ext cx="8305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800" b="1" dirty="0"/>
              <a:t>W</a:t>
            </a:r>
            <a:r>
              <a:rPr lang="en-US" sz="2800" b="1" dirty="0" smtClean="0"/>
              <a:t>alk</a:t>
            </a:r>
            <a:r>
              <a:rPr lang="en-US" sz="2800" b="1" dirty="0"/>
              <a:t>-away </a:t>
            </a:r>
            <a:r>
              <a:rPr lang="en-US" sz="2800" b="1" dirty="0" smtClean="0"/>
              <a:t>safe LFTR reduces defense-in-depth systems costs.</a:t>
            </a:r>
            <a:endParaRPr lang="en-US" sz="2800" b="1" dirty="0"/>
          </a:p>
        </p:txBody>
      </p:sp>
      <p:pic>
        <p:nvPicPr>
          <p:cNvPr id="2662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64209" y="1600200"/>
            <a:ext cx="6178588" cy="4343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7239000" y="3352800"/>
            <a:ext cx="609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630" name="TextBox 5"/>
          <p:cNvSpPr txBox="1">
            <a:spLocks noChangeArrowheads="1"/>
          </p:cNvSpPr>
          <p:nvPr/>
        </p:nvSpPr>
        <p:spPr bwMode="auto">
          <a:xfrm>
            <a:off x="6324600" y="3276600"/>
            <a:ext cx="228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b="1" dirty="0">
                <a:solidFill>
                  <a:srgbClr val="0000FF"/>
                </a:solidFill>
              </a:rPr>
              <a:t>Freeze plug</a:t>
            </a:r>
          </a:p>
        </p:txBody>
      </p:sp>
      <p:sp>
        <p:nvSpPr>
          <p:cNvPr id="26627" name="TextBox 3"/>
          <p:cNvSpPr txBox="1">
            <a:spLocks noChangeArrowheads="1"/>
          </p:cNvSpPr>
          <p:nvPr/>
        </p:nvSpPr>
        <p:spPr bwMode="auto">
          <a:xfrm>
            <a:off x="533400" y="1870364"/>
            <a:ext cx="2438400" cy="4401205"/>
          </a:xfrm>
          <a:prstGeom prst="rect">
            <a:avLst/>
          </a:prstGeom>
          <a:noFill/>
          <a:ln>
            <a:noFill/>
          </a:ln>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b="1" dirty="0">
                <a:solidFill>
                  <a:srgbClr val="FF0000"/>
                </a:solidFill>
              </a:rPr>
              <a:t>Stable reactivity.</a:t>
            </a:r>
          </a:p>
          <a:p>
            <a:pPr eaLnBrk="1" hangingPunct="1"/>
            <a:endParaRPr lang="en-US" sz="2000" b="1" dirty="0">
              <a:solidFill>
                <a:srgbClr val="FF0000"/>
              </a:solidFill>
            </a:endParaRPr>
          </a:p>
          <a:p>
            <a:pPr eaLnBrk="1" hangingPunct="1"/>
            <a:r>
              <a:rPr lang="en-US" sz="2000" b="1" dirty="0" smtClean="0">
                <a:solidFill>
                  <a:srgbClr val="FF0000"/>
                </a:solidFill>
              </a:rPr>
              <a:t>Can’t melt down.</a:t>
            </a:r>
            <a:endParaRPr lang="en-US" sz="2000" b="1" dirty="0">
              <a:solidFill>
                <a:srgbClr val="FF0000"/>
              </a:solidFill>
            </a:endParaRPr>
          </a:p>
          <a:p>
            <a:pPr eaLnBrk="1" hangingPunct="1"/>
            <a:endParaRPr lang="en-US" sz="2000" b="1" dirty="0">
              <a:solidFill>
                <a:srgbClr val="FF0000"/>
              </a:solidFill>
            </a:endParaRPr>
          </a:p>
          <a:p>
            <a:pPr eaLnBrk="1" hangingPunct="1"/>
            <a:r>
              <a:rPr lang="en-US" sz="2000" b="1" dirty="0" smtClean="0">
                <a:solidFill>
                  <a:srgbClr val="FF0000"/>
                </a:solidFill>
              </a:rPr>
              <a:t>No propulsive </a:t>
            </a:r>
            <a:r>
              <a:rPr lang="en-US" sz="2000" b="1" dirty="0">
                <a:solidFill>
                  <a:srgbClr val="FF0000"/>
                </a:solidFill>
              </a:rPr>
              <a:t>pressure.</a:t>
            </a:r>
          </a:p>
          <a:p>
            <a:pPr eaLnBrk="1" hangingPunct="1"/>
            <a:endParaRPr lang="en-US" sz="2000" b="1" dirty="0">
              <a:solidFill>
                <a:srgbClr val="FF0000"/>
              </a:solidFill>
            </a:endParaRPr>
          </a:p>
          <a:p>
            <a:pPr eaLnBrk="1" hangingPunct="1"/>
            <a:r>
              <a:rPr lang="en-US" sz="2000" b="1" dirty="0">
                <a:solidFill>
                  <a:srgbClr val="FF0000"/>
                </a:solidFill>
              </a:rPr>
              <a:t>Melting freeze plug dumps salt to tank.</a:t>
            </a:r>
          </a:p>
          <a:p>
            <a:pPr eaLnBrk="1" hangingPunct="1"/>
            <a:endParaRPr lang="en-US" sz="2000" b="1" dirty="0">
              <a:solidFill>
                <a:srgbClr val="FF0000"/>
              </a:solidFill>
            </a:endParaRPr>
          </a:p>
          <a:p>
            <a:pPr eaLnBrk="1" hangingPunct="1"/>
            <a:r>
              <a:rPr lang="en-US" sz="2000" b="1" dirty="0">
                <a:solidFill>
                  <a:srgbClr val="FF0000"/>
                </a:solidFill>
              </a:rPr>
              <a:t>Salt from rupture or leak will solidify.</a:t>
            </a:r>
          </a:p>
        </p:txBody>
      </p:sp>
    </p:spTree>
    <p:extLst>
      <p:ext uri="{BB962C8B-B14F-4D97-AF65-F5344CB8AC3E}">
        <p14:creationId xmlns:p14="http://schemas.microsoft.com/office/powerpoint/2010/main" val="51985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
            <a:ext cx="7024744" cy="1143000"/>
          </a:xfrm>
        </p:spPr>
        <p:txBody>
          <a:bodyPr>
            <a:normAutofit fontScale="90000"/>
          </a:bodyPr>
          <a:lstStyle/>
          <a:p>
            <a:r>
              <a:rPr lang="en-US" dirty="0" smtClean="0"/>
              <a:t>CA Transformational </a:t>
            </a:r>
            <a:r>
              <a:rPr lang="en-US" dirty="0" smtClean="0"/>
              <a:t>Projects</a:t>
            </a:r>
            <a:endParaRPr lang="en-US" dirty="0"/>
          </a:p>
        </p:txBody>
      </p:sp>
      <p:sp>
        <p:nvSpPr>
          <p:cNvPr id="3" name="Content Placeholder 2"/>
          <p:cNvSpPr>
            <a:spLocks noGrp="1"/>
          </p:cNvSpPr>
          <p:nvPr>
            <p:ph idx="1"/>
          </p:nvPr>
        </p:nvSpPr>
        <p:spPr>
          <a:xfrm>
            <a:off x="457200" y="1295400"/>
            <a:ext cx="8229600" cy="5181600"/>
          </a:xfrm>
        </p:spPr>
        <p:txBody>
          <a:bodyPr>
            <a:normAutofit/>
          </a:bodyPr>
          <a:lstStyle/>
          <a:p>
            <a:r>
              <a:rPr lang="en-US" dirty="0" smtClean="0"/>
              <a:t>CA led the </a:t>
            </a:r>
            <a:r>
              <a:rPr lang="en-US" dirty="0"/>
              <a:t>world </a:t>
            </a:r>
            <a:r>
              <a:rPr lang="en-US" dirty="0" smtClean="0"/>
              <a:t>building Transcontinental Rail &amp; </a:t>
            </a:r>
            <a:r>
              <a:rPr lang="en-US" dirty="0" smtClean="0"/>
              <a:t>locomotives</a:t>
            </a:r>
            <a:r>
              <a:rPr lang="en-US" dirty="0" smtClean="0"/>
              <a:t>….</a:t>
            </a:r>
            <a:r>
              <a:rPr lang="en-US" dirty="0" smtClean="0"/>
              <a:t> </a:t>
            </a:r>
            <a:r>
              <a:rPr lang="en-US" dirty="0" smtClean="0"/>
              <a:t>now attempting High Speed Rail</a:t>
            </a:r>
            <a:endParaRPr lang="en-US" dirty="0"/>
          </a:p>
          <a:p>
            <a:r>
              <a:rPr lang="en-US" dirty="0" smtClean="0"/>
              <a:t>Electrification of  Sacramento, Rancho </a:t>
            </a:r>
            <a:r>
              <a:rPr lang="en-US" dirty="0" smtClean="0"/>
              <a:t>Seco, San </a:t>
            </a:r>
            <a:r>
              <a:rPr lang="en-US" dirty="0" err="1" smtClean="0"/>
              <a:t>Onofre</a:t>
            </a:r>
            <a:r>
              <a:rPr lang="en-US" dirty="0" smtClean="0"/>
              <a:t> &amp; Diablo Canyon….now two mothballed</a:t>
            </a:r>
          </a:p>
          <a:p>
            <a:r>
              <a:rPr lang="en-US" dirty="0"/>
              <a:t>E</a:t>
            </a:r>
            <a:r>
              <a:rPr lang="en-US" dirty="0" smtClean="0"/>
              <a:t>arly </a:t>
            </a:r>
            <a:r>
              <a:rPr lang="en-US" dirty="0" smtClean="0"/>
              <a:t>photovoltaic </a:t>
            </a:r>
            <a:r>
              <a:rPr lang="en-US" dirty="0" smtClean="0"/>
              <a:t>adaption…then lost </a:t>
            </a:r>
            <a:r>
              <a:rPr lang="en-US" dirty="0"/>
              <a:t>to China a world </a:t>
            </a:r>
            <a:r>
              <a:rPr lang="en-US" dirty="0" smtClean="0"/>
              <a:t>market</a:t>
            </a:r>
          </a:p>
          <a:p>
            <a:r>
              <a:rPr lang="en-US" dirty="0" smtClean="0"/>
              <a:t>CA Water Project helps </a:t>
            </a:r>
            <a:r>
              <a:rPr lang="en-US" dirty="0" smtClean="0"/>
              <a:t>feed </a:t>
            </a:r>
            <a:r>
              <a:rPr lang="en-US" dirty="0" smtClean="0"/>
              <a:t>the </a:t>
            </a:r>
            <a:r>
              <a:rPr lang="en-US" dirty="0" smtClean="0"/>
              <a:t>world….now </a:t>
            </a:r>
            <a:r>
              <a:rPr lang="en-US" dirty="0" smtClean="0"/>
              <a:t>plan to spend $14 B without producing </a:t>
            </a:r>
            <a:r>
              <a:rPr lang="en-US" dirty="0" smtClean="0"/>
              <a:t>any water</a:t>
            </a:r>
            <a:endParaRPr lang="en-US" dirty="0"/>
          </a:p>
          <a:p>
            <a:r>
              <a:rPr lang="en-US" dirty="0"/>
              <a:t>A</a:t>
            </a:r>
            <a:r>
              <a:rPr lang="en-US" dirty="0" smtClean="0"/>
              <a:t>irplane </a:t>
            </a:r>
            <a:r>
              <a:rPr lang="en-US" dirty="0"/>
              <a:t>industry to rocket </a:t>
            </a:r>
            <a:r>
              <a:rPr lang="en-US" dirty="0" smtClean="0"/>
              <a:t>age…now regulatory, tax and </a:t>
            </a:r>
            <a:r>
              <a:rPr lang="en-US" dirty="0"/>
              <a:t>power costs driving </a:t>
            </a:r>
            <a:r>
              <a:rPr lang="en-US" dirty="0" smtClean="0"/>
              <a:t>Business </a:t>
            </a:r>
            <a:r>
              <a:rPr lang="en-US" dirty="0"/>
              <a:t>out of </a:t>
            </a:r>
            <a:r>
              <a:rPr lang="en-US" dirty="0" smtClean="0"/>
              <a:t>state</a:t>
            </a:r>
            <a:endParaRPr lang="en-US" dirty="0"/>
          </a:p>
          <a:p>
            <a:r>
              <a:rPr lang="en-US" dirty="0"/>
              <a:t>W</a:t>
            </a:r>
            <a:r>
              <a:rPr lang="en-US" dirty="0" smtClean="0"/>
              <a:t>hat </a:t>
            </a:r>
            <a:r>
              <a:rPr lang="en-US" dirty="0" smtClean="0"/>
              <a:t>will, help </a:t>
            </a:r>
            <a:r>
              <a:rPr lang="en-US" dirty="0"/>
              <a:t>the state through its metamorphosis </a:t>
            </a:r>
            <a:r>
              <a:rPr lang="en-US" dirty="0" smtClean="0"/>
              <a:t>to </a:t>
            </a:r>
            <a:r>
              <a:rPr lang="en-US" dirty="0"/>
              <a:t>a </a:t>
            </a:r>
            <a:r>
              <a:rPr lang="en-US" dirty="0" smtClean="0"/>
              <a:t>abundant, clean, safe energy</a:t>
            </a:r>
            <a:r>
              <a:rPr lang="en-US" dirty="0" smtClean="0"/>
              <a:t>?</a:t>
            </a:r>
            <a:endParaRPr lang="en-US" dirty="0"/>
          </a:p>
          <a:p>
            <a:endParaRPr lang="en-US" dirty="0"/>
          </a:p>
        </p:txBody>
      </p:sp>
    </p:spTree>
    <p:extLst>
      <p:ext uri="{BB962C8B-B14F-4D97-AF65-F5344CB8AC3E}">
        <p14:creationId xmlns:p14="http://schemas.microsoft.com/office/powerpoint/2010/main" val="1155510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228600"/>
            <a:ext cx="7024744" cy="1143000"/>
          </a:xfrm>
        </p:spPr>
        <p:txBody>
          <a:bodyPr/>
          <a:lstStyle/>
          <a:p>
            <a:r>
              <a:rPr lang="en-US" dirty="0" smtClean="0"/>
              <a:t>Opportunity for California	</a:t>
            </a:r>
            <a:endParaRPr lang="en-US" dirty="0"/>
          </a:p>
        </p:txBody>
      </p:sp>
      <p:sp>
        <p:nvSpPr>
          <p:cNvPr id="3" name="Content Placeholder 2"/>
          <p:cNvSpPr>
            <a:spLocks noGrp="1"/>
          </p:cNvSpPr>
          <p:nvPr>
            <p:ph idx="1"/>
          </p:nvPr>
        </p:nvSpPr>
        <p:spPr>
          <a:xfrm>
            <a:off x="685800" y="1447800"/>
            <a:ext cx="8001000" cy="4876800"/>
          </a:xfrm>
        </p:spPr>
        <p:txBody>
          <a:bodyPr>
            <a:normAutofit/>
          </a:bodyPr>
          <a:lstStyle/>
          <a:p>
            <a:pPr marL="68580" indent="0">
              <a:buNone/>
            </a:pPr>
            <a:r>
              <a:rPr lang="en-US" dirty="0"/>
              <a:t>Redirecting $14B Delta Water Tunnel Spending into 8-10 GW for </a:t>
            </a:r>
            <a:r>
              <a:rPr lang="en-US" dirty="0" smtClean="0"/>
              <a:t>Desalination for Southern CA. Big </a:t>
            </a:r>
            <a:r>
              <a:rPr lang="en-US" dirty="0"/>
              <a:t>Dig and Bay Bridge projects went over budget </a:t>
            </a:r>
            <a:r>
              <a:rPr lang="en-US" dirty="0" smtClean="0"/>
              <a:t>2-3X</a:t>
            </a:r>
            <a:r>
              <a:rPr lang="en-US" dirty="0"/>
              <a:t> </a:t>
            </a:r>
            <a:r>
              <a:rPr lang="en-US" dirty="0" smtClean="0"/>
              <a:t>or 16-30 GW buying power</a:t>
            </a:r>
          </a:p>
          <a:p>
            <a:pPr lvl="1"/>
            <a:r>
              <a:rPr lang="en-US" dirty="0" smtClean="0"/>
              <a:t>Desalination of Water for Southern CA</a:t>
            </a:r>
          </a:p>
          <a:p>
            <a:pPr lvl="1"/>
            <a:r>
              <a:rPr lang="en-US" dirty="0" smtClean="0"/>
              <a:t>Sea Water to Fuel ( US Naval Research Inst.)</a:t>
            </a:r>
          </a:p>
          <a:p>
            <a:pPr lvl="1"/>
            <a:r>
              <a:rPr lang="en-US" dirty="0" smtClean="0"/>
              <a:t>Energy for Industrial Processes</a:t>
            </a:r>
          </a:p>
          <a:p>
            <a:pPr lvl="1"/>
            <a:r>
              <a:rPr lang="en-US" dirty="0" smtClean="0"/>
              <a:t>Garbage to Fuel</a:t>
            </a:r>
          </a:p>
          <a:p>
            <a:pPr lvl="1"/>
            <a:r>
              <a:rPr lang="en-US" dirty="0" smtClean="0"/>
              <a:t>Burn Nuclear Waste from CA 3 reactor sites</a:t>
            </a:r>
          </a:p>
          <a:p>
            <a:pPr lvl="1"/>
            <a:r>
              <a:rPr lang="en-US" dirty="0" smtClean="0"/>
              <a:t>Distributed power production where it is needed</a:t>
            </a:r>
          </a:p>
          <a:p>
            <a:pPr lvl="1"/>
            <a:r>
              <a:rPr lang="en-US" dirty="0" smtClean="0"/>
              <a:t>Don’t let China use US technology to own power production for the next 50 years</a:t>
            </a:r>
          </a:p>
          <a:p>
            <a:pPr marL="68580" indent="0">
              <a:buNone/>
            </a:pPr>
            <a:endParaRPr lang="en-US" dirty="0" smtClean="0"/>
          </a:p>
        </p:txBody>
      </p:sp>
    </p:spTree>
    <p:extLst>
      <p:ext uri="{BB962C8B-B14F-4D97-AF65-F5344CB8AC3E}">
        <p14:creationId xmlns:p14="http://schemas.microsoft.com/office/powerpoint/2010/main" val="29086724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a:bodyPr>
          <a:lstStyle/>
          <a:p>
            <a:pPr algn="ctr"/>
            <a:r>
              <a:rPr lang="en-US" sz="3200" dirty="0" smtClean="0"/>
              <a:t>Thorium LFTR The Good Reactor</a:t>
            </a:r>
            <a:br>
              <a:rPr lang="en-US" sz="3200" dirty="0" smtClean="0"/>
            </a:br>
            <a:r>
              <a:rPr lang="en-US" sz="3200" dirty="0" smtClean="0"/>
              <a:t>A Green Solution for CA</a:t>
            </a:r>
            <a:endParaRPr lang="en-US" sz="3200" dirty="0"/>
          </a:p>
        </p:txBody>
      </p:sp>
      <p:sp>
        <p:nvSpPr>
          <p:cNvPr id="3" name="Content Placeholder 2"/>
          <p:cNvSpPr>
            <a:spLocks noGrp="1"/>
          </p:cNvSpPr>
          <p:nvPr>
            <p:ph idx="1"/>
          </p:nvPr>
        </p:nvSpPr>
        <p:spPr>
          <a:xfrm>
            <a:off x="685801" y="2438400"/>
            <a:ext cx="7772400" cy="3962400"/>
          </a:xfrm>
        </p:spPr>
        <p:txBody>
          <a:bodyPr>
            <a:normAutofit fontScale="92500" lnSpcReduction="10000"/>
          </a:bodyPr>
          <a:lstStyle/>
          <a:p>
            <a:r>
              <a:rPr lang="en-US" dirty="0"/>
              <a:t>N</a:t>
            </a:r>
            <a:r>
              <a:rPr lang="en-US" dirty="0" smtClean="0"/>
              <a:t>uclear </a:t>
            </a:r>
            <a:r>
              <a:rPr lang="en-US" dirty="0"/>
              <a:t>fission and nuclear fusion electrical generation plants are indeed as “Renewable” as  wind, solar, hydro, biomass, and geothermal energy technologies are and that nuclear fusion and nuclear fission should be defined as “Renewable” and as “Clean Energy”.</a:t>
            </a:r>
          </a:p>
          <a:p>
            <a:endParaRPr lang="en-US" dirty="0" smtClean="0"/>
          </a:p>
          <a:p>
            <a:r>
              <a:rPr lang="en-US" dirty="0" smtClean="0"/>
              <a:t>Clean </a:t>
            </a:r>
            <a:r>
              <a:rPr lang="en-US" dirty="0"/>
              <a:t>Energy </a:t>
            </a:r>
            <a:r>
              <a:rPr lang="en-US" dirty="0" smtClean="0"/>
              <a:t>Standards should be </a:t>
            </a:r>
            <a:r>
              <a:rPr lang="en-US" dirty="0"/>
              <a:t>based upon the amount of direct and indirect pollution (as well as GHGEs (Green House Gas Emissions)) produced per energy output would serve </a:t>
            </a:r>
            <a:r>
              <a:rPr lang="en-US" dirty="0" smtClean="0"/>
              <a:t>Californians  </a:t>
            </a:r>
            <a:r>
              <a:rPr lang="en-US" dirty="0"/>
              <a:t>better than </a:t>
            </a:r>
            <a:r>
              <a:rPr lang="en-US" dirty="0" smtClean="0"/>
              <a:t>current Renewable Standards.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325" y="3362325"/>
            <a:ext cx="133350" cy="13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7725" y="3514725"/>
            <a:ext cx="133350" cy="13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1245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6858000"/>
          </a:xfrm>
          <a:prstGeom prst="rect">
            <a:avLst/>
          </a:prstGeom>
          <a:gradFill rotWithShape="1">
            <a:gsLst>
              <a:gs pos="0">
                <a:srgbClr val="FF9999"/>
              </a:gs>
              <a:gs pos="100000">
                <a:srgbClr val="CCFFCC"/>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dirty="0"/>
          </a:p>
        </p:txBody>
      </p:sp>
      <p:pic>
        <p:nvPicPr>
          <p:cNvPr id="9219" name="Picture 3" descr="coal pile"/>
          <p:cNvPicPr>
            <a:picLocks noChangeAspect="1" noChangeArrowheads="1"/>
          </p:cNvPicPr>
          <p:nvPr/>
        </p:nvPicPr>
        <p:blipFill>
          <a:blip r:embed="rId3">
            <a:extLst>
              <a:ext uri="{28A0092B-C50C-407E-A947-70E740481C1C}">
                <a14:useLocalDpi xmlns:a14="http://schemas.microsoft.com/office/drawing/2010/main" val="0"/>
              </a:ext>
            </a:extLst>
          </a:blip>
          <a:srcRect b="21327"/>
          <a:stretch>
            <a:fillRect/>
          </a:stretch>
        </p:blipFill>
        <p:spPr bwMode="auto">
          <a:xfrm>
            <a:off x="1892917" y="685801"/>
            <a:ext cx="2325071" cy="121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4"/>
          <p:cNvSpPr txBox="1">
            <a:spLocks noChangeArrowheads="1"/>
          </p:cNvSpPr>
          <p:nvPr/>
        </p:nvSpPr>
        <p:spPr bwMode="auto">
          <a:xfrm>
            <a:off x="5410200" y="4114800"/>
            <a:ext cx="289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spcBef>
                <a:spcPct val="50000"/>
              </a:spcBef>
            </a:pPr>
            <a:r>
              <a:rPr lang="en-US" sz="1800" dirty="0"/>
              <a:t>6600 </a:t>
            </a:r>
            <a:r>
              <a:rPr lang="en-US" sz="1800" dirty="0" smtClean="0"/>
              <a:t>tons </a:t>
            </a:r>
            <a:r>
              <a:rPr lang="en-US" sz="1800" dirty="0"/>
              <a:t>of thorium (500 quads)</a:t>
            </a:r>
          </a:p>
        </p:txBody>
      </p:sp>
      <p:pic>
        <p:nvPicPr>
          <p:cNvPr id="9221" name="Picture 5" descr="gold_oil_barrels_3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2917" y="1905000"/>
            <a:ext cx="2306021" cy="1634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natural gas pipe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2918" y="3505200"/>
            <a:ext cx="2310782"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AutoShape 7"/>
          <p:cNvSpPr>
            <a:spLocks noChangeArrowheads="1"/>
          </p:cNvSpPr>
          <p:nvPr/>
        </p:nvSpPr>
        <p:spPr bwMode="auto">
          <a:xfrm>
            <a:off x="4343400" y="3048000"/>
            <a:ext cx="657225" cy="923925"/>
          </a:xfrm>
          <a:prstGeom prst="rightArrow">
            <a:avLst>
              <a:gd name="adj1" fmla="val 50000"/>
              <a:gd name="adj2" fmla="val 25000"/>
            </a:avLst>
          </a:prstGeom>
          <a:solidFill>
            <a:srgbClr val="00CCFF"/>
          </a:solidFill>
          <a:ln w="38100" algn="ctr">
            <a:solidFill>
              <a:srgbClr val="0000FF"/>
            </a:solidFill>
            <a:miter lim="800000"/>
            <a:headEnd/>
            <a:tailEnd/>
          </a:ln>
        </p:spPr>
        <p:txBody>
          <a:bodyPr wrap="none" anchor="ctr"/>
          <a:lstStyle/>
          <a:p>
            <a:endParaRPr lang="en-US" dirty="0"/>
          </a:p>
        </p:txBody>
      </p:sp>
      <p:pic>
        <p:nvPicPr>
          <p:cNvPr id="9224" name="Picture 8" descr="uranium_ore"/>
          <p:cNvPicPr>
            <a:picLocks noChangeAspect="1" noChangeArrowheads="1"/>
          </p:cNvPicPr>
          <p:nvPr/>
        </p:nvPicPr>
        <p:blipFill>
          <a:blip r:embed="rId6">
            <a:extLst>
              <a:ext uri="{28A0092B-C50C-407E-A947-70E740481C1C}">
                <a14:useLocalDpi xmlns:a14="http://schemas.microsoft.com/office/drawing/2010/main" val="0"/>
              </a:ext>
            </a:extLst>
          </a:blip>
          <a:srcRect l="2211" t="20491" b="17119"/>
          <a:stretch>
            <a:fillRect/>
          </a:stretch>
        </p:blipFill>
        <p:spPr bwMode="auto">
          <a:xfrm>
            <a:off x="1905000" y="5259964"/>
            <a:ext cx="2293938" cy="144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ext Box 9"/>
          <p:cNvSpPr txBox="1">
            <a:spLocks noChangeArrowheads="1"/>
          </p:cNvSpPr>
          <p:nvPr/>
        </p:nvSpPr>
        <p:spPr bwMode="auto">
          <a:xfrm>
            <a:off x="228600" y="762000"/>
            <a:ext cx="1752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spcBef>
                <a:spcPct val="50000"/>
              </a:spcBef>
            </a:pPr>
            <a:r>
              <a:rPr lang="en-US" sz="1800" dirty="0"/>
              <a:t>5.3 billion </a:t>
            </a:r>
            <a:r>
              <a:rPr lang="en-US" sz="1800" dirty="0" smtClean="0"/>
              <a:t>tons </a:t>
            </a:r>
            <a:r>
              <a:rPr lang="en-US" sz="1800" dirty="0"/>
              <a:t>of coal (128 quads)</a:t>
            </a:r>
          </a:p>
        </p:txBody>
      </p:sp>
      <p:sp>
        <p:nvSpPr>
          <p:cNvPr id="9226" name="Text Box 10"/>
          <p:cNvSpPr txBox="1">
            <a:spLocks noChangeArrowheads="1"/>
          </p:cNvSpPr>
          <p:nvPr/>
        </p:nvSpPr>
        <p:spPr bwMode="auto">
          <a:xfrm>
            <a:off x="228600" y="2133600"/>
            <a:ext cx="1752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spcBef>
                <a:spcPct val="50000"/>
              </a:spcBef>
            </a:pPr>
            <a:r>
              <a:rPr lang="en-US" sz="1800" dirty="0"/>
              <a:t>31.1 billion barrels of oil (180 quads)</a:t>
            </a:r>
          </a:p>
        </p:txBody>
      </p:sp>
      <p:sp>
        <p:nvSpPr>
          <p:cNvPr id="9227" name="Text Box 11"/>
          <p:cNvSpPr txBox="1">
            <a:spLocks noChangeArrowheads="1"/>
          </p:cNvSpPr>
          <p:nvPr/>
        </p:nvSpPr>
        <p:spPr bwMode="auto">
          <a:xfrm>
            <a:off x="228600" y="3877270"/>
            <a:ext cx="1676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spcBef>
                <a:spcPct val="50000"/>
              </a:spcBef>
            </a:pPr>
            <a:r>
              <a:rPr lang="en-US" sz="1800" dirty="0"/>
              <a:t>2.92 trillion m</a:t>
            </a:r>
            <a:r>
              <a:rPr lang="en-US" sz="1800" baseline="30000" dirty="0"/>
              <a:t>3</a:t>
            </a:r>
            <a:r>
              <a:rPr lang="en-US" sz="1800" dirty="0"/>
              <a:t> of natural gas (105 quads)</a:t>
            </a:r>
          </a:p>
        </p:txBody>
      </p:sp>
      <p:sp>
        <p:nvSpPr>
          <p:cNvPr id="9228" name="Text Box 12"/>
          <p:cNvSpPr txBox="1">
            <a:spLocks noChangeArrowheads="1"/>
          </p:cNvSpPr>
          <p:nvPr/>
        </p:nvSpPr>
        <p:spPr bwMode="auto">
          <a:xfrm>
            <a:off x="228600" y="5486400"/>
            <a:ext cx="1676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spcBef>
                <a:spcPct val="50000"/>
              </a:spcBef>
            </a:pPr>
            <a:r>
              <a:rPr lang="en-US" sz="1800" dirty="0"/>
              <a:t>65,000 </a:t>
            </a:r>
            <a:r>
              <a:rPr lang="en-US" sz="1800" dirty="0" smtClean="0"/>
              <a:t>tons </a:t>
            </a:r>
            <a:r>
              <a:rPr lang="en-US" sz="1800" dirty="0"/>
              <a:t>of uranium ore (24 quads)</a:t>
            </a:r>
          </a:p>
        </p:txBody>
      </p:sp>
      <p:sp>
        <p:nvSpPr>
          <p:cNvPr id="9229" name="Text Box 13"/>
          <p:cNvSpPr txBox="1">
            <a:spLocks noChangeArrowheads="1"/>
          </p:cNvSpPr>
          <p:nvPr/>
        </p:nvSpPr>
        <p:spPr bwMode="auto">
          <a:xfrm>
            <a:off x="457200" y="228600"/>
            <a:ext cx="396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spcBef>
                <a:spcPct val="50000"/>
              </a:spcBef>
            </a:pPr>
            <a:r>
              <a:rPr lang="en-US" sz="1800" b="1" dirty="0"/>
              <a:t>World Energy Consumption</a:t>
            </a:r>
          </a:p>
        </p:txBody>
      </p:sp>
      <p:sp>
        <p:nvSpPr>
          <p:cNvPr id="9230" name="Text Box 14"/>
          <p:cNvSpPr txBox="1">
            <a:spLocks noChangeArrowheads="1"/>
          </p:cNvSpPr>
          <p:nvPr/>
        </p:nvSpPr>
        <p:spPr bwMode="auto">
          <a:xfrm>
            <a:off x="5410200" y="228600"/>
            <a:ext cx="3048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spcBef>
                <a:spcPct val="50000"/>
              </a:spcBef>
            </a:pPr>
            <a:r>
              <a:rPr lang="en-US" sz="2000" b="1" dirty="0">
                <a:solidFill>
                  <a:srgbClr val="0000FF"/>
                </a:solidFill>
              </a:rPr>
              <a:t>The Future: </a:t>
            </a:r>
          </a:p>
          <a:p>
            <a:pPr algn="ctr">
              <a:spcBef>
                <a:spcPct val="50000"/>
              </a:spcBef>
            </a:pPr>
            <a:r>
              <a:rPr lang="en-US" sz="2000" b="1" dirty="0">
                <a:solidFill>
                  <a:srgbClr val="0000FF"/>
                </a:solidFill>
              </a:rPr>
              <a:t>Energy from Thorium</a:t>
            </a:r>
          </a:p>
        </p:txBody>
      </p:sp>
      <p:pic>
        <p:nvPicPr>
          <p:cNvPr id="9231" name="Picture 15" descr="blogbackground"/>
          <p:cNvPicPr>
            <a:picLocks noChangeAspect="1" noChangeArrowheads="1"/>
          </p:cNvPicPr>
          <p:nvPr/>
        </p:nvPicPr>
        <p:blipFill>
          <a:blip r:embed="rId7">
            <a:lum bright="30000" contrast="20000"/>
            <a:extLst>
              <a:ext uri="{28A0092B-C50C-407E-A947-70E740481C1C}">
                <a14:useLocalDpi xmlns:a14="http://schemas.microsoft.com/office/drawing/2010/main" val="0"/>
              </a:ext>
            </a:extLst>
          </a:blip>
          <a:srcRect/>
          <a:stretch>
            <a:fillRect/>
          </a:stretch>
        </p:blipFill>
        <p:spPr bwMode="auto">
          <a:xfrm>
            <a:off x="5181600" y="12954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4"/>
          <p:cNvSpPr txBox="1">
            <a:spLocks noChangeArrowheads="1"/>
          </p:cNvSpPr>
          <p:nvPr/>
        </p:nvSpPr>
        <p:spPr bwMode="auto">
          <a:xfrm>
            <a:off x="4672012" y="5105400"/>
            <a:ext cx="4167188"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spcBef>
                <a:spcPct val="50000"/>
              </a:spcBef>
            </a:pPr>
            <a:r>
              <a:rPr lang="en-US" sz="2000" u="none" dirty="0" smtClean="0"/>
              <a:t>Energy Density of Fission Fuel is more than </a:t>
            </a:r>
            <a:r>
              <a:rPr lang="en-US" sz="2400" b="1" dirty="0">
                <a:solidFill>
                  <a:srgbClr val="FF0000"/>
                </a:solidFill>
              </a:rPr>
              <a:t>1</a:t>
            </a:r>
            <a:r>
              <a:rPr lang="en-US" sz="2400" b="1" dirty="0" smtClean="0">
                <a:solidFill>
                  <a:srgbClr val="FF0000"/>
                </a:solidFill>
              </a:rPr>
              <a:t> Million times greater </a:t>
            </a:r>
            <a:r>
              <a:rPr lang="en-US" sz="2000" u="none" dirty="0" smtClean="0"/>
              <a:t>than any fossil fuel !!!</a:t>
            </a:r>
            <a:endParaRPr lang="en-US" sz="2000" u="none" dirty="0"/>
          </a:p>
        </p:txBody>
      </p:sp>
    </p:spTree>
    <p:extLst>
      <p:ext uri="{BB962C8B-B14F-4D97-AF65-F5344CB8AC3E}">
        <p14:creationId xmlns:p14="http://schemas.microsoft.com/office/powerpoint/2010/main" val="35217574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3490" y="685800"/>
            <a:ext cx="7024744" cy="722864"/>
          </a:xfrm>
        </p:spPr>
        <p:txBody>
          <a:bodyPr/>
          <a:lstStyle/>
          <a:p>
            <a:r>
              <a:rPr lang="en-US" dirty="0" smtClean="0"/>
              <a:t>Additional Information</a:t>
            </a:r>
            <a:endParaRPr lang="en-US" dirty="0"/>
          </a:p>
        </p:txBody>
      </p:sp>
      <p:sp>
        <p:nvSpPr>
          <p:cNvPr id="5" name="TextBox 4"/>
          <p:cNvSpPr txBox="1"/>
          <p:nvPr/>
        </p:nvSpPr>
        <p:spPr>
          <a:xfrm>
            <a:off x="609600" y="1493758"/>
            <a:ext cx="7772400" cy="6278642"/>
          </a:xfrm>
          <a:prstGeom prst="rect">
            <a:avLst/>
          </a:prstGeom>
          <a:noFill/>
        </p:spPr>
        <p:txBody>
          <a:bodyPr wrap="square" rtlCol="0">
            <a:spAutoFit/>
          </a:bodyPr>
          <a:lstStyle/>
          <a:p>
            <a:pPr marL="285750" indent="-285750">
              <a:lnSpc>
                <a:spcPct val="150000"/>
              </a:lnSpc>
              <a:buFont typeface="Arial" pitchFamily="34" charset="0"/>
              <a:buChar char="•"/>
            </a:pPr>
            <a:r>
              <a:rPr lang="en-US" sz="1600" dirty="0" smtClean="0">
                <a:hlinkClick r:id="rId2"/>
              </a:rPr>
              <a:t>www.energyfromthoriums.com</a:t>
            </a:r>
            <a:r>
              <a:rPr lang="en-US" sz="1600" dirty="0" smtClean="0"/>
              <a:t>  Not for profit policy advocacy </a:t>
            </a:r>
          </a:p>
          <a:p>
            <a:pPr marL="285750" indent="-285750">
              <a:lnSpc>
                <a:spcPct val="150000"/>
              </a:lnSpc>
              <a:buFont typeface="Arial" pitchFamily="34" charset="0"/>
              <a:buChar char="•"/>
            </a:pPr>
            <a:r>
              <a:rPr lang="en-US" sz="1600" dirty="0">
                <a:hlinkClick r:id="rId3"/>
              </a:rPr>
              <a:t>http://</a:t>
            </a:r>
            <a:r>
              <a:rPr lang="en-US" sz="1600" dirty="0" smtClean="0">
                <a:hlinkClick r:id="rId3"/>
              </a:rPr>
              <a:t>www.youtube.com/watch?v=uK367T7h6ZY</a:t>
            </a:r>
            <a:r>
              <a:rPr lang="en-US" sz="1600" dirty="0" smtClean="0"/>
              <a:t> 5 min </a:t>
            </a:r>
            <a:r>
              <a:rPr lang="en-US" sz="1600" dirty="0" smtClean="0"/>
              <a:t>video</a:t>
            </a:r>
            <a:endParaRPr lang="en-US" sz="1600" dirty="0" smtClean="0"/>
          </a:p>
          <a:p>
            <a:pPr marL="285750" indent="-285750">
              <a:lnSpc>
                <a:spcPct val="150000"/>
              </a:lnSpc>
              <a:buFont typeface="Arial" pitchFamily="34" charset="0"/>
              <a:buChar char="•"/>
            </a:pPr>
            <a:r>
              <a:rPr lang="en-US" sz="1600" dirty="0">
                <a:hlinkClick r:id="rId4"/>
              </a:rPr>
              <a:t>http://</a:t>
            </a:r>
            <a:r>
              <a:rPr lang="en-US" sz="1600" dirty="0" smtClean="0">
                <a:hlinkClick r:id="rId4"/>
              </a:rPr>
              <a:t>www.youtube.com/watch?v=AZR0UKxNPh8</a:t>
            </a:r>
            <a:r>
              <a:rPr lang="en-US" sz="1600" dirty="0"/>
              <a:t> </a:t>
            </a:r>
            <a:r>
              <a:rPr lang="en-US" sz="1600" dirty="0" smtClean="0"/>
              <a:t> In </a:t>
            </a:r>
            <a:r>
              <a:rPr lang="en-US" sz="1600" dirty="0" smtClean="0"/>
              <a:t>depth video</a:t>
            </a:r>
            <a:endParaRPr lang="en-US" sz="1600" dirty="0" smtClean="0"/>
          </a:p>
          <a:p>
            <a:pPr marL="285750" indent="-285750">
              <a:lnSpc>
                <a:spcPct val="150000"/>
              </a:lnSpc>
              <a:buFont typeface="Arial" pitchFamily="34" charset="0"/>
              <a:buChar char="•"/>
            </a:pPr>
            <a:r>
              <a:rPr lang="en-US" sz="1600" dirty="0" smtClean="0">
                <a:hlinkClick r:id="rId5"/>
              </a:rPr>
              <a:t>http</a:t>
            </a:r>
            <a:r>
              <a:rPr lang="en-US" sz="1600" dirty="0">
                <a:hlinkClick r:id="rId5"/>
              </a:rPr>
              <a:t>://www.thoriumpowercanada.com/news</a:t>
            </a:r>
            <a:r>
              <a:rPr lang="en-US" sz="1600" dirty="0" smtClean="0">
                <a:hlinkClick r:id="rId5"/>
              </a:rPr>
              <a:t>/</a:t>
            </a:r>
            <a:r>
              <a:rPr lang="en-US" sz="1600" dirty="0" smtClean="0"/>
              <a:t>  Production ready design</a:t>
            </a:r>
            <a:endParaRPr lang="en-US" sz="1600" dirty="0" smtClean="0"/>
          </a:p>
          <a:p>
            <a:pPr marL="285750" indent="-285750">
              <a:lnSpc>
                <a:spcPct val="150000"/>
              </a:lnSpc>
              <a:buFont typeface="Arial" pitchFamily="34" charset="0"/>
              <a:buChar char="•"/>
            </a:pPr>
            <a:r>
              <a:rPr lang="en-US" sz="1600" dirty="0">
                <a:hlinkClick r:id="rId6"/>
              </a:rPr>
              <a:t>http://www.thoriumenergycheaperthancoal.com</a:t>
            </a:r>
            <a:r>
              <a:rPr lang="en-US" sz="1600" dirty="0" smtClean="0">
                <a:hlinkClick r:id="rId6"/>
              </a:rPr>
              <a:t>/</a:t>
            </a:r>
            <a:endParaRPr lang="en-US" sz="1600" dirty="0" smtClean="0"/>
          </a:p>
          <a:p>
            <a:pPr marL="285750" indent="-285750">
              <a:lnSpc>
                <a:spcPct val="150000"/>
              </a:lnSpc>
              <a:buFont typeface="Arial" pitchFamily="34" charset="0"/>
              <a:buChar char="•"/>
            </a:pPr>
            <a:r>
              <a:rPr lang="en-US" sz="1600" dirty="0">
                <a:hlinkClick r:id="rId7"/>
              </a:rPr>
              <a:t>http://newenergyandfuel.com/http:/newenergyandfuel/com/2012/06/29/two-a-half-nations-start-thorium-nuclear-power-research</a:t>
            </a:r>
            <a:r>
              <a:rPr lang="en-US" sz="1600" dirty="0" smtClean="0">
                <a:hlinkClick r:id="rId7"/>
              </a:rPr>
              <a:t>/</a:t>
            </a:r>
            <a:r>
              <a:rPr lang="en-US" sz="1600" dirty="0" smtClean="0"/>
              <a:t>  China &amp; DOE research</a:t>
            </a:r>
          </a:p>
          <a:p>
            <a:pPr marL="285750" indent="-285750">
              <a:lnSpc>
                <a:spcPct val="150000"/>
              </a:lnSpc>
              <a:buFont typeface="Arial" pitchFamily="34" charset="0"/>
              <a:buChar char="•"/>
            </a:pPr>
            <a:r>
              <a:rPr lang="en-US" sz="1600" dirty="0">
                <a:hlinkClick r:id="rId8"/>
              </a:rPr>
              <a:t>http://</a:t>
            </a:r>
            <a:r>
              <a:rPr lang="en-US" sz="1600" dirty="0" smtClean="0">
                <a:hlinkClick r:id="rId8"/>
              </a:rPr>
              <a:t>jrse.aip.org/resource/1/jrsebh/v4/i3/p033111_s1?isAuthorized=no</a:t>
            </a:r>
            <a:r>
              <a:rPr lang="en-US" sz="1600" dirty="0" smtClean="0"/>
              <a:t>  Navy Research Institute Sea Water to Jet Fuel</a:t>
            </a:r>
          </a:p>
          <a:p>
            <a:pPr marL="285750" indent="-285750">
              <a:lnSpc>
                <a:spcPct val="150000"/>
              </a:lnSpc>
              <a:buFont typeface="Arial" pitchFamily="34" charset="0"/>
              <a:buChar char="•"/>
            </a:pPr>
            <a:r>
              <a:rPr lang="en-US" sz="1600" dirty="0">
                <a:hlinkClick r:id="rId9"/>
              </a:rPr>
              <a:t>http://</a:t>
            </a:r>
            <a:r>
              <a:rPr lang="en-US" sz="1600" dirty="0" smtClean="0">
                <a:hlinkClick r:id="rId9"/>
              </a:rPr>
              <a:t>transatomicpower.com/company.php</a:t>
            </a:r>
            <a:r>
              <a:rPr lang="en-US" sz="1600" dirty="0"/>
              <a:t>   Waste-Annihilating Molten Salt </a:t>
            </a:r>
            <a:r>
              <a:rPr lang="en-US" sz="1600" dirty="0" smtClean="0"/>
              <a:t>Reactor - WAMSR </a:t>
            </a:r>
          </a:p>
          <a:p>
            <a:pPr marL="285750" indent="-285750">
              <a:lnSpc>
                <a:spcPct val="150000"/>
              </a:lnSpc>
              <a:buFont typeface="Arial" pitchFamily="34" charset="0"/>
              <a:buChar char="•"/>
            </a:pPr>
            <a:r>
              <a:rPr lang="en-US" sz="1600" dirty="0">
                <a:hlinkClick r:id="rId10"/>
              </a:rPr>
              <a:t>http://iaea.org/NuclearPower/Desalination</a:t>
            </a:r>
            <a:r>
              <a:rPr lang="en-US" sz="1600" dirty="0" smtClean="0">
                <a:hlinkClick r:id="rId10"/>
              </a:rPr>
              <a:t>/</a:t>
            </a:r>
            <a:r>
              <a:rPr lang="en-US" sz="1600" dirty="0" smtClean="0"/>
              <a:t>  IAEA Desalination</a:t>
            </a:r>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a:p>
        </p:txBody>
      </p:sp>
    </p:spTree>
    <p:extLst>
      <p:ext uri="{BB962C8B-B14F-4D97-AF65-F5344CB8AC3E}">
        <p14:creationId xmlns:p14="http://schemas.microsoft.com/office/powerpoint/2010/main" val="3708393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Thorium LFTR Top Ten Attributes </a:t>
            </a:r>
            <a:br>
              <a:rPr lang="en-US" dirty="0"/>
            </a:br>
            <a:r>
              <a:rPr lang="en-US" dirty="0" smtClean="0"/>
              <a:t>#1 - Abundance</a:t>
            </a:r>
            <a:endParaRPr lang="en-US" dirty="0"/>
          </a:p>
        </p:txBody>
      </p:sp>
      <p:sp>
        <p:nvSpPr>
          <p:cNvPr id="3" name="Content Placeholder 2"/>
          <p:cNvSpPr>
            <a:spLocks noGrp="1"/>
          </p:cNvSpPr>
          <p:nvPr>
            <p:ph idx="1"/>
          </p:nvPr>
        </p:nvSpPr>
        <p:spPr>
          <a:xfrm>
            <a:off x="609600" y="2209800"/>
            <a:ext cx="7924800" cy="4191000"/>
          </a:xfrm>
        </p:spPr>
        <p:txBody>
          <a:bodyPr>
            <a:normAutofit/>
          </a:bodyPr>
          <a:lstStyle/>
          <a:p>
            <a:pPr marL="68580" lvl="0" indent="0">
              <a:buNone/>
            </a:pPr>
            <a:r>
              <a:rPr lang="en-US" dirty="0"/>
              <a:t>The </a:t>
            </a:r>
            <a:r>
              <a:rPr lang="en-US" dirty="0" smtClean="0"/>
              <a:t>worldwide abundance </a:t>
            </a:r>
            <a:r>
              <a:rPr lang="en-US" dirty="0"/>
              <a:t>of the element thorium </a:t>
            </a:r>
            <a:r>
              <a:rPr lang="en-US" dirty="0" smtClean="0"/>
              <a:t>promises </a:t>
            </a:r>
            <a:r>
              <a:rPr lang="en-US" dirty="0"/>
              <a:t>widespread energy independence through Liquid Fluoride Thorium Reactor (LFTR) technology. </a:t>
            </a:r>
            <a:r>
              <a:rPr lang="en-US" dirty="0" smtClean="0"/>
              <a:t>With </a:t>
            </a:r>
            <a:r>
              <a:rPr lang="en-US" dirty="0"/>
              <a:t>LFTR, a handful of thorium can supply an individual’s lifetime energy needs; a grain silo full could power North America for a year; and known thorium reserves could power advanced society for many thousands of years.</a:t>
            </a:r>
          </a:p>
          <a:p>
            <a:endParaRPr lang="en-US" dirty="0"/>
          </a:p>
        </p:txBody>
      </p:sp>
    </p:spTree>
    <p:extLst>
      <p:ext uri="{BB962C8B-B14F-4D97-AF65-F5344CB8AC3E}">
        <p14:creationId xmlns:p14="http://schemas.microsoft.com/office/powerpoint/2010/main" val="695319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09600" y="914400"/>
            <a:ext cx="7848600" cy="914400"/>
          </a:xfrm>
        </p:spPr>
        <p:txBody>
          <a:bodyPr>
            <a:normAutofit fontScale="90000"/>
          </a:bodyPr>
          <a:lstStyle/>
          <a:p>
            <a:pPr algn="l" eaLnBrk="1" hangingPunct="1"/>
            <a:r>
              <a:rPr lang="en-US" sz="4000" b="1" dirty="0">
                <a:latin typeface="Arial" charset="0"/>
                <a:cs typeface="Arial" charset="0"/>
              </a:rPr>
              <a:t>Thorium fuel is </a:t>
            </a:r>
            <a:r>
              <a:rPr lang="en-US" sz="4000" b="1" dirty="0" smtClean="0">
                <a:latin typeface="Arial" charset="0"/>
                <a:cs typeface="Arial" charset="0"/>
              </a:rPr>
              <a:t>plentiful </a:t>
            </a:r>
            <a:r>
              <a:rPr lang="en-US" sz="4000" b="1" dirty="0">
                <a:latin typeface="Arial" charset="0"/>
                <a:cs typeface="Arial" charset="0"/>
              </a:rPr>
              <a:t>and inexpensive.</a:t>
            </a:r>
          </a:p>
        </p:txBody>
      </p:sp>
      <p:sp>
        <p:nvSpPr>
          <p:cNvPr id="22531" name="TextBox 5"/>
          <p:cNvSpPr txBox="1">
            <a:spLocks noChangeArrowheads="1"/>
          </p:cNvSpPr>
          <p:nvPr/>
        </p:nvSpPr>
        <p:spPr bwMode="auto">
          <a:xfrm>
            <a:off x="0" y="6642100"/>
            <a:ext cx="4343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800" dirty="0">
                <a:solidFill>
                  <a:schemeClr val="tx2"/>
                </a:solidFill>
              </a:rPr>
              <a:t>http://minerals.usgs.gov/minerals/pubs/commodity/thorium/690798.pdf</a:t>
            </a:r>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15630" y="4416908"/>
            <a:ext cx="2204720" cy="220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6262" y="1981200"/>
            <a:ext cx="144001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4343400" y="1828800"/>
            <a:ext cx="4191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nSpc>
                <a:spcPct val="150000"/>
              </a:lnSpc>
            </a:pPr>
            <a:r>
              <a:rPr lang="en-US" sz="2400" b="1" dirty="0" smtClean="0"/>
              <a:t>500 </a:t>
            </a:r>
            <a:r>
              <a:rPr lang="en-US" sz="2400" b="1" dirty="0"/>
              <a:t>tons, entire US, 1 </a:t>
            </a:r>
            <a:r>
              <a:rPr lang="en-US" sz="2400" b="1" dirty="0" smtClean="0"/>
              <a:t>year</a:t>
            </a:r>
          </a:p>
          <a:p>
            <a:pPr eaLnBrk="1" hangingPunct="1">
              <a:lnSpc>
                <a:spcPct val="150000"/>
              </a:lnSpc>
            </a:pPr>
            <a:r>
              <a:rPr lang="en-US" sz="2400" b="1" dirty="0" smtClean="0"/>
              <a:t>Millions of tons worldwide</a:t>
            </a:r>
          </a:p>
          <a:p>
            <a:pPr eaLnBrk="1" hangingPunct="1">
              <a:lnSpc>
                <a:spcPct val="150000"/>
              </a:lnSpc>
            </a:pPr>
            <a:r>
              <a:rPr lang="en-US" sz="2400" b="1" dirty="0" smtClean="0"/>
              <a:t>Energy security for all</a:t>
            </a:r>
          </a:p>
          <a:p>
            <a:pPr eaLnBrk="1" hangingPunct="1">
              <a:lnSpc>
                <a:spcPct val="150000"/>
              </a:lnSpc>
            </a:pPr>
            <a:r>
              <a:rPr lang="en-US" sz="2400" b="1" dirty="0"/>
              <a:t>$300,000 per </a:t>
            </a:r>
            <a:r>
              <a:rPr lang="en-US" sz="2400" b="1" dirty="0" smtClean="0"/>
              <a:t>ton</a:t>
            </a:r>
          </a:p>
          <a:p>
            <a:pPr eaLnBrk="1" hangingPunct="1">
              <a:lnSpc>
                <a:spcPct val="150000"/>
              </a:lnSpc>
            </a:pPr>
            <a:endParaRPr lang="en-US" sz="2400" b="1" dirty="0"/>
          </a:p>
          <a:p>
            <a:pPr eaLnBrk="1" hangingPunct="1">
              <a:lnSpc>
                <a:spcPct val="150000"/>
              </a:lnSpc>
            </a:pPr>
            <a:r>
              <a:rPr lang="en-US" sz="2400" b="1" dirty="0"/>
              <a:t>1 ton, 1 city, 1 </a:t>
            </a:r>
            <a:r>
              <a:rPr lang="en-US" sz="2400" b="1" dirty="0" smtClean="0"/>
              <a:t>GW-year</a:t>
            </a:r>
            <a:endParaRPr lang="en-US" sz="2400" b="1" dirty="0"/>
          </a:p>
          <a:p>
            <a:pPr eaLnBrk="1" hangingPunct="1">
              <a:lnSpc>
                <a:spcPct val="150000"/>
              </a:lnSpc>
            </a:pPr>
            <a:r>
              <a:rPr lang="en-US" sz="2400" b="1" dirty="0">
                <a:sym typeface="Wingdings" charset="0"/>
              </a:rPr>
              <a:t> dense, silvery, ½ m,</a:t>
            </a:r>
            <a:br>
              <a:rPr lang="en-US" sz="2400" b="1" dirty="0">
                <a:sym typeface="Wingdings" charset="0"/>
              </a:rPr>
            </a:br>
            <a:r>
              <a:rPr lang="en-US" sz="2400" b="1" dirty="0">
                <a:sym typeface="Wingdings" charset="0"/>
              </a:rPr>
              <a:t>1 ton thorium sphere</a:t>
            </a:r>
            <a:endParaRPr lang="en-US" sz="2400" b="1" dirty="0"/>
          </a:p>
        </p:txBody>
      </p:sp>
    </p:spTree>
    <p:extLst>
      <p:ext uri="{BB962C8B-B14F-4D97-AF65-F5344CB8AC3E}">
        <p14:creationId xmlns:p14="http://schemas.microsoft.com/office/powerpoint/2010/main" val="2157420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ChangeArrowheads="1"/>
          </p:cNvSpPr>
          <p:nvPr/>
        </p:nvSpPr>
        <p:spPr bwMode="auto">
          <a:xfrm>
            <a:off x="838200" y="762000"/>
            <a:ext cx="8839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3200" b="1" dirty="0" smtClean="0"/>
              <a:t>LFTR electricity can cost 3 cents/kWh.</a:t>
            </a:r>
            <a:endParaRPr lang="en-US" sz="3200" b="1" dirty="0"/>
          </a:p>
        </p:txBody>
      </p:sp>
      <p:graphicFrame>
        <p:nvGraphicFramePr>
          <p:cNvPr id="7" name="Table 6"/>
          <p:cNvGraphicFramePr>
            <a:graphicFrameLocks noGrp="1"/>
          </p:cNvGraphicFramePr>
          <p:nvPr>
            <p:extLst>
              <p:ext uri="{D42A27DB-BD31-4B8C-83A1-F6EECF244321}">
                <p14:modId xmlns:p14="http://schemas.microsoft.com/office/powerpoint/2010/main" val="1139158407"/>
              </p:ext>
            </p:extLst>
          </p:nvPr>
        </p:nvGraphicFramePr>
        <p:xfrm>
          <a:off x="533401" y="1472365"/>
          <a:ext cx="8153399" cy="4608395"/>
        </p:xfrm>
        <a:graphic>
          <a:graphicData uri="http://schemas.openxmlformats.org/drawingml/2006/table">
            <a:tbl>
              <a:tblPr firstRow="1" bandRow="1">
                <a:tableStyleId>{5940675A-B579-460E-94D1-54222C63F5DA}</a:tableStyleId>
              </a:tblPr>
              <a:tblGrid>
                <a:gridCol w="1988875"/>
                <a:gridCol w="1082402"/>
                <a:gridCol w="892805"/>
                <a:gridCol w="892805"/>
                <a:gridCol w="1030160"/>
                <a:gridCol w="970952"/>
                <a:gridCol w="1295400"/>
              </a:tblGrid>
              <a:tr h="704499">
                <a:tc gridSpan="7">
                  <a:txBody>
                    <a:bodyPr/>
                    <a:lstStyle/>
                    <a:p>
                      <a:pPr algn="ctr"/>
                      <a:r>
                        <a:rPr lang="en-US" sz="2600" b="1" dirty="0" smtClean="0">
                          <a:latin typeface="Arial"/>
                          <a:cs typeface="Arial"/>
                        </a:rPr>
                        <a:t>Electricity cost, cents/kWh</a:t>
                      </a:r>
                    </a:p>
                  </a:txBody>
                  <a:tcPr/>
                </a:tc>
                <a:tc hMerge="1">
                  <a:txBody>
                    <a:bodyPr/>
                    <a:lstStyle/>
                    <a:p>
                      <a:endParaRPr lang="en-US" dirty="0"/>
                    </a:p>
                  </a:txBody>
                  <a:tcPr/>
                </a:tc>
                <a:tc hMerge="1">
                  <a:txBody>
                    <a:bodyPr/>
                    <a:lstStyle/>
                    <a:p>
                      <a:pPr algn="ctr"/>
                      <a:endParaRPr lang="en-US" sz="2400" b="1" dirty="0"/>
                    </a:p>
                  </a:txBody>
                  <a:tcPr/>
                </a:tc>
                <a:tc hMerge="1">
                  <a:txBody>
                    <a:bodyPr/>
                    <a:lstStyle/>
                    <a:p>
                      <a:pPr algn="ctr"/>
                      <a:endParaRPr lang="en-US" sz="2400" b="1" dirty="0"/>
                    </a:p>
                  </a:txBody>
                  <a:tcPr/>
                </a:tc>
                <a:tc hMerge="1">
                  <a:txBody>
                    <a:bodyPr/>
                    <a:lstStyle/>
                    <a:p>
                      <a:pPr algn="ctr"/>
                      <a:endParaRPr lang="en-US" sz="2400" b="1" dirty="0"/>
                    </a:p>
                  </a:txBody>
                  <a:tcPr/>
                </a:tc>
                <a:tc hMerge="1">
                  <a:txBody>
                    <a:bodyPr/>
                    <a:lstStyle/>
                    <a:p>
                      <a:pPr algn="ctr"/>
                      <a:endParaRPr lang="en-US" sz="2400" b="1" dirty="0"/>
                    </a:p>
                  </a:txBody>
                  <a:tcPr/>
                </a:tc>
                <a:tc hMerge="1">
                  <a:txBody>
                    <a:bodyPr/>
                    <a:lstStyle/>
                    <a:p>
                      <a:pPr algn="ctr"/>
                      <a:endParaRPr lang="en-US" sz="2400" b="1" dirty="0"/>
                    </a:p>
                  </a:txBody>
                  <a:tcPr/>
                </a:tc>
              </a:tr>
              <a:tr h="479659">
                <a:tc>
                  <a:txBody>
                    <a:bodyPr/>
                    <a:lstStyle/>
                    <a:p>
                      <a:endParaRPr lang="en-US" sz="2600" dirty="0">
                        <a:latin typeface="Arial"/>
                        <a:cs typeface="Arial"/>
                      </a:endParaRPr>
                    </a:p>
                  </a:txBody>
                  <a:tcPr/>
                </a:tc>
                <a:tc>
                  <a:txBody>
                    <a:bodyPr/>
                    <a:lstStyle/>
                    <a:p>
                      <a:pPr algn="ctr"/>
                      <a:r>
                        <a:rPr lang="en-US" sz="2600" dirty="0" smtClean="0">
                          <a:latin typeface="Arial"/>
                          <a:cs typeface="Arial"/>
                        </a:rPr>
                        <a:t>LFTR</a:t>
                      </a:r>
                      <a:endParaRPr lang="en-US" sz="2600" dirty="0">
                        <a:latin typeface="Arial"/>
                        <a:cs typeface="Arial"/>
                      </a:endParaRPr>
                    </a:p>
                  </a:txBody>
                  <a:tcPr>
                    <a:solidFill>
                      <a:srgbClr val="FFFF00"/>
                    </a:solidFill>
                  </a:tcPr>
                </a:tc>
                <a:tc>
                  <a:txBody>
                    <a:bodyPr/>
                    <a:lstStyle/>
                    <a:p>
                      <a:pPr algn="ctr"/>
                      <a:r>
                        <a:rPr lang="en-US" sz="2600" dirty="0" smtClean="0">
                          <a:latin typeface="Arial"/>
                          <a:cs typeface="Arial"/>
                        </a:rPr>
                        <a:t>Coal</a:t>
                      </a:r>
                      <a:endParaRPr lang="en-US" sz="2600" dirty="0">
                        <a:latin typeface="Arial"/>
                        <a:cs typeface="Arial"/>
                      </a:endParaRPr>
                    </a:p>
                  </a:txBody>
                  <a:tcPr/>
                </a:tc>
                <a:tc>
                  <a:txBody>
                    <a:bodyPr/>
                    <a:lstStyle/>
                    <a:p>
                      <a:pPr algn="ctr"/>
                      <a:r>
                        <a:rPr lang="en-US" sz="2600" dirty="0" smtClean="0">
                          <a:latin typeface="Arial"/>
                          <a:cs typeface="Arial"/>
                        </a:rPr>
                        <a:t>Gas</a:t>
                      </a:r>
                      <a:endParaRPr lang="en-US" sz="2600" dirty="0">
                        <a:latin typeface="Arial"/>
                        <a:cs typeface="Arial"/>
                      </a:endParaRPr>
                    </a:p>
                  </a:txBody>
                  <a:tcPr/>
                </a:tc>
                <a:tc>
                  <a:txBody>
                    <a:bodyPr/>
                    <a:lstStyle/>
                    <a:p>
                      <a:pPr algn="ctr"/>
                      <a:r>
                        <a:rPr lang="en-US" sz="2600" dirty="0" smtClean="0">
                          <a:latin typeface="Arial"/>
                          <a:cs typeface="Arial"/>
                        </a:rPr>
                        <a:t>Wind</a:t>
                      </a:r>
                      <a:endParaRPr lang="en-US" sz="2600" dirty="0">
                        <a:latin typeface="Arial"/>
                        <a:cs typeface="Arial"/>
                      </a:endParaRPr>
                    </a:p>
                  </a:txBody>
                  <a:tcPr/>
                </a:tc>
                <a:tc>
                  <a:txBody>
                    <a:bodyPr/>
                    <a:lstStyle/>
                    <a:p>
                      <a:pPr algn="ctr"/>
                      <a:r>
                        <a:rPr lang="en-US" sz="2400" dirty="0" smtClean="0">
                          <a:latin typeface="Arial"/>
                          <a:cs typeface="Arial"/>
                        </a:rPr>
                        <a:t>Solar</a:t>
                      </a:r>
                      <a:endParaRPr lang="en-US" sz="2400" dirty="0">
                        <a:latin typeface="Arial"/>
                        <a:cs typeface="Arial"/>
                      </a:endParaRPr>
                    </a:p>
                  </a:txBody>
                  <a:tcPr/>
                </a:tc>
                <a:tc>
                  <a:txBody>
                    <a:bodyPr/>
                    <a:lstStyle/>
                    <a:p>
                      <a:pPr algn="ctr"/>
                      <a:r>
                        <a:rPr lang="en-US" sz="2400" dirty="0" smtClean="0">
                          <a:latin typeface="Arial"/>
                          <a:cs typeface="Arial"/>
                        </a:rPr>
                        <a:t>Biomas</a:t>
                      </a:r>
                      <a:endParaRPr lang="en-US" sz="2400" dirty="0">
                        <a:latin typeface="Arial"/>
                        <a:cs typeface="Arial"/>
                      </a:endParaRPr>
                    </a:p>
                  </a:txBody>
                  <a:tcPr/>
                </a:tc>
              </a:tr>
              <a:tr h="869382">
                <a:tc>
                  <a:txBody>
                    <a:bodyPr/>
                    <a:lstStyle/>
                    <a:p>
                      <a:r>
                        <a:rPr lang="en-US" sz="2600" dirty="0" smtClean="0">
                          <a:latin typeface="Arial"/>
                          <a:cs typeface="Arial"/>
                        </a:rPr>
                        <a:t>Capital cost</a:t>
                      </a:r>
                      <a:r>
                        <a:rPr lang="en-US" sz="2600" baseline="0" dirty="0" smtClean="0">
                          <a:latin typeface="Arial"/>
                          <a:cs typeface="Arial"/>
                        </a:rPr>
                        <a:t> recovery</a:t>
                      </a:r>
                      <a:endParaRPr lang="en-US" sz="2600" dirty="0">
                        <a:latin typeface="Arial"/>
                        <a:cs typeface="Arial"/>
                      </a:endParaRPr>
                    </a:p>
                  </a:txBody>
                  <a:tcPr/>
                </a:tc>
                <a:tc>
                  <a:txBody>
                    <a:bodyPr/>
                    <a:lstStyle/>
                    <a:p>
                      <a:pPr algn="ctr"/>
                      <a:r>
                        <a:rPr lang="en-US" sz="2600" dirty="0" smtClean="0">
                          <a:latin typeface="Arial"/>
                          <a:cs typeface="Arial"/>
                        </a:rPr>
                        <a:t>2.0</a:t>
                      </a:r>
                      <a:endParaRPr lang="en-US" sz="2600" dirty="0">
                        <a:latin typeface="Arial"/>
                        <a:cs typeface="Arial"/>
                      </a:endParaRPr>
                    </a:p>
                  </a:txBody>
                  <a:tcPr>
                    <a:solidFill>
                      <a:srgbClr val="FFFF00"/>
                    </a:solidFill>
                  </a:tcPr>
                </a:tc>
                <a:tc>
                  <a:txBody>
                    <a:bodyPr/>
                    <a:lstStyle/>
                    <a:p>
                      <a:pPr algn="ctr"/>
                      <a:r>
                        <a:rPr lang="en-US" sz="2600" dirty="0" smtClean="0">
                          <a:latin typeface="Arial"/>
                          <a:cs typeface="Arial"/>
                        </a:rPr>
                        <a:t>2.8</a:t>
                      </a:r>
                      <a:endParaRPr lang="en-US" sz="2600" dirty="0">
                        <a:latin typeface="Arial"/>
                        <a:cs typeface="Arial"/>
                      </a:endParaRPr>
                    </a:p>
                  </a:txBody>
                  <a:tcPr/>
                </a:tc>
                <a:tc>
                  <a:txBody>
                    <a:bodyPr/>
                    <a:lstStyle/>
                    <a:p>
                      <a:pPr algn="ctr"/>
                      <a:r>
                        <a:rPr lang="en-US" sz="2600" dirty="0" smtClean="0">
                          <a:latin typeface="Arial"/>
                          <a:cs typeface="Arial"/>
                        </a:rPr>
                        <a:t>1.0</a:t>
                      </a:r>
                      <a:endParaRPr lang="en-US" sz="2600" dirty="0">
                        <a:latin typeface="Arial"/>
                        <a:cs typeface="Arial"/>
                      </a:endParaRPr>
                    </a:p>
                  </a:txBody>
                  <a:tcPr/>
                </a:tc>
                <a:tc>
                  <a:txBody>
                    <a:bodyPr/>
                    <a:lstStyle/>
                    <a:p>
                      <a:pPr algn="ctr"/>
                      <a:r>
                        <a:rPr lang="en-US" sz="2600" dirty="0" smtClean="0">
                          <a:latin typeface="Arial"/>
                          <a:cs typeface="Arial"/>
                        </a:rPr>
                        <a:t>17.4</a:t>
                      </a:r>
                      <a:endParaRPr lang="en-US" sz="2600" dirty="0">
                        <a:latin typeface="Arial"/>
                        <a:cs typeface="Arial"/>
                      </a:endParaRPr>
                    </a:p>
                  </a:txBody>
                  <a:tcPr/>
                </a:tc>
                <a:tc>
                  <a:txBody>
                    <a:bodyPr/>
                    <a:lstStyle/>
                    <a:p>
                      <a:pPr algn="ctr"/>
                      <a:r>
                        <a:rPr lang="en-US" sz="2600" dirty="0" smtClean="0">
                          <a:latin typeface="Arial"/>
                          <a:cs typeface="Arial"/>
                        </a:rPr>
                        <a:t>10.0</a:t>
                      </a:r>
                      <a:endParaRPr lang="en-US" sz="2600" dirty="0">
                        <a:latin typeface="Arial"/>
                        <a:cs typeface="Arial"/>
                      </a:endParaRPr>
                    </a:p>
                  </a:txBody>
                  <a:tcPr/>
                </a:tc>
                <a:tc>
                  <a:txBody>
                    <a:bodyPr/>
                    <a:lstStyle/>
                    <a:p>
                      <a:pPr algn="ctr"/>
                      <a:r>
                        <a:rPr lang="en-US" sz="2600" dirty="0" smtClean="0">
                          <a:latin typeface="Arial"/>
                          <a:cs typeface="Arial"/>
                        </a:rPr>
                        <a:t>4.0</a:t>
                      </a:r>
                      <a:endParaRPr lang="en-US" sz="2600" dirty="0">
                        <a:latin typeface="Arial"/>
                        <a:cs typeface="Arial"/>
                      </a:endParaRPr>
                    </a:p>
                  </a:txBody>
                  <a:tcPr/>
                </a:tc>
              </a:tr>
              <a:tr h="869382">
                <a:tc>
                  <a:txBody>
                    <a:bodyPr/>
                    <a:lstStyle/>
                    <a:p>
                      <a:r>
                        <a:rPr lang="en-US" sz="2600" dirty="0" smtClean="0">
                          <a:latin typeface="Arial"/>
                          <a:cs typeface="Arial"/>
                        </a:rPr>
                        <a:t>Fuel</a:t>
                      </a:r>
                    </a:p>
                    <a:p>
                      <a:endParaRPr lang="en-US" sz="2600" dirty="0">
                        <a:latin typeface="Arial"/>
                        <a:cs typeface="Arial"/>
                      </a:endParaRPr>
                    </a:p>
                  </a:txBody>
                  <a:tcPr/>
                </a:tc>
                <a:tc>
                  <a:txBody>
                    <a:bodyPr/>
                    <a:lstStyle/>
                    <a:p>
                      <a:pPr algn="ctr"/>
                      <a:r>
                        <a:rPr lang="en-US" sz="2600" dirty="0" smtClean="0">
                          <a:latin typeface="Arial"/>
                          <a:cs typeface="Arial"/>
                        </a:rPr>
                        <a:t>  0.004</a:t>
                      </a:r>
                      <a:endParaRPr lang="en-US" sz="2600" dirty="0">
                        <a:latin typeface="Arial"/>
                        <a:cs typeface="Arial"/>
                      </a:endParaRPr>
                    </a:p>
                  </a:txBody>
                  <a:tcPr>
                    <a:solidFill>
                      <a:srgbClr val="FFFF00"/>
                    </a:solidFill>
                  </a:tcPr>
                </a:tc>
                <a:tc>
                  <a:txBody>
                    <a:bodyPr/>
                    <a:lstStyle/>
                    <a:p>
                      <a:pPr algn="ctr"/>
                      <a:r>
                        <a:rPr lang="en-US" sz="2600" dirty="0" smtClean="0">
                          <a:latin typeface="Arial"/>
                          <a:cs typeface="Arial"/>
                        </a:rPr>
                        <a:t>1.8</a:t>
                      </a:r>
                      <a:endParaRPr lang="en-US" sz="2600" dirty="0">
                        <a:latin typeface="Arial"/>
                        <a:cs typeface="Arial"/>
                      </a:endParaRPr>
                    </a:p>
                  </a:txBody>
                  <a:tcPr/>
                </a:tc>
                <a:tc>
                  <a:txBody>
                    <a:bodyPr/>
                    <a:lstStyle/>
                    <a:p>
                      <a:pPr algn="ctr"/>
                      <a:r>
                        <a:rPr lang="en-US" sz="2600" dirty="0" smtClean="0">
                          <a:latin typeface="Arial"/>
                          <a:cs typeface="Arial"/>
                        </a:rPr>
                        <a:t>2.8</a:t>
                      </a:r>
                      <a:endParaRPr lang="en-US" sz="2600" dirty="0">
                        <a:latin typeface="Arial"/>
                        <a:cs typeface="Arial"/>
                      </a:endParaRPr>
                    </a:p>
                  </a:txBody>
                  <a:tcPr/>
                </a:tc>
                <a:tc>
                  <a:txBody>
                    <a:bodyPr/>
                    <a:lstStyle/>
                    <a:p>
                      <a:pPr algn="ctr"/>
                      <a:r>
                        <a:rPr lang="en-US" sz="2600" dirty="0" smtClean="0">
                          <a:latin typeface="Arial"/>
                          <a:cs typeface="Arial"/>
                        </a:rPr>
                        <a:t>0</a:t>
                      </a:r>
                      <a:endParaRPr lang="en-US" sz="2600" dirty="0">
                        <a:latin typeface="Arial"/>
                        <a:cs typeface="Arial"/>
                      </a:endParaRPr>
                    </a:p>
                  </a:txBody>
                  <a:tcPr/>
                </a:tc>
                <a:tc>
                  <a:txBody>
                    <a:bodyPr/>
                    <a:lstStyle/>
                    <a:p>
                      <a:pPr algn="ctr"/>
                      <a:r>
                        <a:rPr lang="en-US" sz="2600" dirty="0" smtClean="0">
                          <a:latin typeface="Arial"/>
                          <a:cs typeface="Arial"/>
                        </a:rPr>
                        <a:t>0</a:t>
                      </a:r>
                      <a:endParaRPr lang="en-US" sz="2600" dirty="0">
                        <a:latin typeface="Arial"/>
                        <a:cs typeface="Arial"/>
                      </a:endParaRPr>
                    </a:p>
                  </a:txBody>
                  <a:tcPr/>
                </a:tc>
                <a:tc>
                  <a:txBody>
                    <a:bodyPr/>
                    <a:lstStyle/>
                    <a:p>
                      <a:pPr algn="ctr"/>
                      <a:r>
                        <a:rPr lang="en-US" sz="2600" dirty="0" smtClean="0">
                          <a:latin typeface="Arial"/>
                          <a:cs typeface="Arial"/>
                        </a:rPr>
                        <a:t>4.7</a:t>
                      </a:r>
                      <a:endParaRPr lang="en-US" sz="2600" dirty="0">
                        <a:latin typeface="Arial"/>
                        <a:cs typeface="Arial"/>
                      </a:endParaRPr>
                    </a:p>
                  </a:txBody>
                  <a:tcPr/>
                </a:tc>
              </a:tr>
              <a:tr h="869382">
                <a:tc>
                  <a:txBody>
                    <a:bodyPr/>
                    <a:lstStyle/>
                    <a:p>
                      <a:r>
                        <a:rPr lang="en-US" sz="2600" dirty="0" smtClean="0">
                          <a:latin typeface="Arial"/>
                          <a:cs typeface="Arial"/>
                        </a:rPr>
                        <a:t>Operations</a:t>
                      </a:r>
                    </a:p>
                    <a:p>
                      <a:endParaRPr lang="en-US" sz="2600" dirty="0">
                        <a:latin typeface="Arial"/>
                        <a:cs typeface="Arial"/>
                      </a:endParaRPr>
                    </a:p>
                  </a:txBody>
                  <a:tcPr/>
                </a:tc>
                <a:tc>
                  <a:txBody>
                    <a:bodyPr/>
                    <a:lstStyle/>
                    <a:p>
                      <a:pPr algn="ctr"/>
                      <a:r>
                        <a:rPr lang="en-US" sz="2600" dirty="0" smtClean="0">
                          <a:latin typeface="Arial"/>
                          <a:cs typeface="Arial"/>
                        </a:rPr>
                        <a:t>1.0</a:t>
                      </a:r>
                      <a:endParaRPr lang="en-US" sz="2600" dirty="0">
                        <a:latin typeface="Arial"/>
                        <a:cs typeface="Arial"/>
                      </a:endParaRPr>
                    </a:p>
                  </a:txBody>
                  <a:tcPr>
                    <a:solidFill>
                      <a:srgbClr val="FFFF00"/>
                    </a:solidFill>
                  </a:tcPr>
                </a:tc>
                <a:tc>
                  <a:txBody>
                    <a:bodyPr/>
                    <a:lstStyle/>
                    <a:p>
                      <a:pPr algn="ctr"/>
                      <a:r>
                        <a:rPr lang="en-US" sz="2600" dirty="0" smtClean="0">
                          <a:latin typeface="Arial"/>
                          <a:cs typeface="Arial"/>
                        </a:rPr>
                        <a:t>1.0</a:t>
                      </a:r>
                      <a:endParaRPr lang="en-US" sz="2600" dirty="0">
                        <a:latin typeface="Arial"/>
                        <a:cs typeface="Arial"/>
                      </a:endParaRPr>
                    </a:p>
                  </a:txBody>
                  <a:tcPr/>
                </a:tc>
                <a:tc>
                  <a:txBody>
                    <a:bodyPr/>
                    <a:lstStyle/>
                    <a:p>
                      <a:pPr algn="ctr"/>
                      <a:r>
                        <a:rPr lang="en-US" sz="2600" dirty="0" smtClean="0">
                          <a:latin typeface="Arial"/>
                          <a:cs typeface="Arial"/>
                        </a:rPr>
                        <a:t>1.0</a:t>
                      </a:r>
                      <a:endParaRPr lang="en-US" sz="2600" dirty="0">
                        <a:latin typeface="Arial"/>
                        <a:cs typeface="Arial"/>
                      </a:endParaRPr>
                    </a:p>
                  </a:txBody>
                  <a:tcPr/>
                </a:tc>
                <a:tc>
                  <a:txBody>
                    <a:bodyPr/>
                    <a:lstStyle/>
                    <a:p>
                      <a:pPr algn="ctr"/>
                      <a:r>
                        <a:rPr lang="en-US" sz="2600" dirty="0" smtClean="0">
                          <a:latin typeface="Arial"/>
                          <a:cs typeface="Arial"/>
                        </a:rPr>
                        <a:t>1.0</a:t>
                      </a:r>
                      <a:endParaRPr lang="en-US" sz="2600" dirty="0">
                        <a:latin typeface="Arial"/>
                        <a:cs typeface="Arial"/>
                      </a:endParaRPr>
                    </a:p>
                  </a:txBody>
                  <a:tcPr/>
                </a:tc>
                <a:tc>
                  <a:txBody>
                    <a:bodyPr/>
                    <a:lstStyle/>
                    <a:p>
                      <a:pPr algn="ctr"/>
                      <a:r>
                        <a:rPr lang="en-US" sz="2600" dirty="0" smtClean="0">
                          <a:latin typeface="Arial"/>
                          <a:cs typeface="Arial"/>
                        </a:rPr>
                        <a:t>1.0</a:t>
                      </a:r>
                      <a:endParaRPr lang="en-US" sz="2600" dirty="0">
                        <a:latin typeface="Arial"/>
                        <a:cs typeface="Arial"/>
                      </a:endParaRPr>
                    </a:p>
                  </a:txBody>
                  <a:tcPr/>
                </a:tc>
                <a:tc>
                  <a:txBody>
                    <a:bodyPr/>
                    <a:lstStyle/>
                    <a:p>
                      <a:pPr algn="ctr"/>
                      <a:r>
                        <a:rPr lang="en-US" sz="2600" dirty="0" smtClean="0">
                          <a:latin typeface="Arial"/>
                          <a:cs typeface="Arial"/>
                        </a:rPr>
                        <a:t>1.0</a:t>
                      </a:r>
                      <a:endParaRPr lang="en-US" sz="2600" dirty="0">
                        <a:latin typeface="Arial"/>
                        <a:cs typeface="Arial"/>
                      </a:endParaRPr>
                    </a:p>
                  </a:txBody>
                  <a:tcPr/>
                </a:tc>
              </a:tr>
              <a:tr h="764456">
                <a:tc>
                  <a:txBody>
                    <a:bodyPr/>
                    <a:lstStyle/>
                    <a:p>
                      <a:r>
                        <a:rPr lang="en-US" sz="2600" dirty="0" smtClean="0">
                          <a:latin typeface="Arial"/>
                          <a:cs typeface="Arial"/>
                        </a:rPr>
                        <a:t>Total</a:t>
                      </a:r>
                    </a:p>
                  </a:txBody>
                  <a:tcPr/>
                </a:tc>
                <a:tc>
                  <a:txBody>
                    <a:bodyPr/>
                    <a:lstStyle/>
                    <a:p>
                      <a:pPr algn="ctr"/>
                      <a:r>
                        <a:rPr lang="en-US" sz="2600" dirty="0" smtClean="0">
                          <a:latin typeface="Arial"/>
                          <a:cs typeface="Arial"/>
                        </a:rPr>
                        <a:t>3.0</a:t>
                      </a:r>
                      <a:endParaRPr lang="en-US" sz="2600" dirty="0">
                        <a:latin typeface="Arial"/>
                        <a:cs typeface="Arial"/>
                      </a:endParaRPr>
                    </a:p>
                  </a:txBody>
                  <a:tcPr>
                    <a:solidFill>
                      <a:srgbClr val="FFFF00"/>
                    </a:solidFill>
                  </a:tcPr>
                </a:tc>
                <a:tc>
                  <a:txBody>
                    <a:bodyPr/>
                    <a:lstStyle/>
                    <a:p>
                      <a:pPr algn="ctr"/>
                      <a:r>
                        <a:rPr lang="en-US" sz="2600" dirty="0" smtClean="0">
                          <a:latin typeface="Arial"/>
                          <a:cs typeface="Arial"/>
                        </a:rPr>
                        <a:t>5.6</a:t>
                      </a:r>
                      <a:endParaRPr lang="en-US" sz="2600" dirty="0">
                        <a:latin typeface="Arial"/>
                        <a:cs typeface="Arial"/>
                      </a:endParaRPr>
                    </a:p>
                  </a:txBody>
                  <a:tcPr/>
                </a:tc>
                <a:tc>
                  <a:txBody>
                    <a:bodyPr/>
                    <a:lstStyle/>
                    <a:p>
                      <a:pPr algn="ctr"/>
                      <a:r>
                        <a:rPr lang="en-US" sz="2600" dirty="0" smtClean="0">
                          <a:latin typeface="Arial"/>
                          <a:cs typeface="Arial"/>
                        </a:rPr>
                        <a:t>4.8</a:t>
                      </a:r>
                      <a:endParaRPr lang="en-US" sz="2600" dirty="0">
                        <a:latin typeface="Arial"/>
                        <a:cs typeface="Arial"/>
                      </a:endParaRPr>
                    </a:p>
                  </a:txBody>
                  <a:tcPr/>
                </a:tc>
                <a:tc>
                  <a:txBody>
                    <a:bodyPr/>
                    <a:lstStyle/>
                    <a:p>
                      <a:pPr algn="ctr"/>
                      <a:r>
                        <a:rPr lang="en-US" sz="2600" dirty="0" smtClean="0">
                          <a:latin typeface="Arial"/>
                          <a:cs typeface="Arial"/>
                        </a:rPr>
                        <a:t>18.4</a:t>
                      </a:r>
                      <a:endParaRPr lang="en-US" sz="2600" dirty="0">
                        <a:latin typeface="Arial"/>
                        <a:cs typeface="Arial"/>
                      </a:endParaRPr>
                    </a:p>
                  </a:txBody>
                  <a:tcPr/>
                </a:tc>
                <a:tc>
                  <a:txBody>
                    <a:bodyPr/>
                    <a:lstStyle/>
                    <a:p>
                      <a:pPr algn="ctr"/>
                      <a:r>
                        <a:rPr lang="en-US" sz="2600" dirty="0" smtClean="0">
                          <a:latin typeface="Arial"/>
                          <a:cs typeface="Arial"/>
                        </a:rPr>
                        <a:t>11.0</a:t>
                      </a:r>
                      <a:endParaRPr lang="en-US" sz="2600" dirty="0">
                        <a:latin typeface="Arial"/>
                        <a:cs typeface="Arial"/>
                      </a:endParaRPr>
                    </a:p>
                  </a:txBody>
                  <a:tcPr/>
                </a:tc>
                <a:tc>
                  <a:txBody>
                    <a:bodyPr/>
                    <a:lstStyle/>
                    <a:p>
                      <a:pPr algn="ctr"/>
                      <a:r>
                        <a:rPr lang="en-US" sz="2600" dirty="0" smtClean="0">
                          <a:latin typeface="Arial"/>
                          <a:cs typeface="Arial"/>
                        </a:rPr>
                        <a:t>9.7</a:t>
                      </a:r>
                      <a:endParaRPr lang="en-US" sz="2600" dirty="0">
                        <a:latin typeface="Arial"/>
                        <a:cs typeface="Arial"/>
                      </a:endParaRPr>
                    </a:p>
                  </a:txBody>
                  <a:tcPr/>
                </a:tc>
              </a:tr>
            </a:tbl>
          </a:graphicData>
        </a:graphic>
      </p:graphicFrame>
    </p:spTree>
    <p:extLst>
      <p:ext uri="{BB962C8B-B14F-4D97-AF65-F5344CB8AC3E}">
        <p14:creationId xmlns:p14="http://schemas.microsoft.com/office/powerpoint/2010/main" val="4105761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024744" cy="1143000"/>
          </a:xfrm>
        </p:spPr>
        <p:txBody>
          <a:bodyPr>
            <a:normAutofit fontScale="90000"/>
          </a:bodyPr>
          <a:lstStyle/>
          <a:p>
            <a:pPr algn="ctr"/>
            <a:r>
              <a:rPr lang="en-US" dirty="0"/>
              <a:t>Thorium LFTR Top Ten </a:t>
            </a:r>
            <a:r>
              <a:rPr lang="en-US" dirty="0" smtClean="0"/>
              <a:t>Attributes</a:t>
            </a:r>
            <a:br>
              <a:rPr lang="en-US" dirty="0" smtClean="0"/>
            </a:br>
            <a:r>
              <a:rPr lang="en-US" dirty="0" smtClean="0"/>
              <a:t>#2 Proven Technology</a:t>
            </a:r>
            <a:endParaRPr lang="en-US" dirty="0"/>
          </a:p>
        </p:txBody>
      </p:sp>
      <p:sp>
        <p:nvSpPr>
          <p:cNvPr id="3" name="Content Placeholder 2"/>
          <p:cNvSpPr>
            <a:spLocks noGrp="1"/>
          </p:cNvSpPr>
          <p:nvPr>
            <p:ph idx="1"/>
          </p:nvPr>
        </p:nvSpPr>
        <p:spPr>
          <a:xfrm>
            <a:off x="685800" y="2057400"/>
            <a:ext cx="7848600" cy="4343400"/>
          </a:xfrm>
        </p:spPr>
        <p:txBody>
          <a:bodyPr>
            <a:normAutofit/>
          </a:bodyPr>
          <a:lstStyle/>
          <a:p>
            <a:pPr marL="68580" indent="0">
              <a:buNone/>
            </a:pPr>
            <a:r>
              <a:rPr lang="en-US" dirty="0"/>
              <a:t>LFTR is based on demonstrated technology with sound operational fundamentals proven by 20,000 hours of reactor operation at Oak Ridge National Laboratory in the late 1960′s. </a:t>
            </a:r>
            <a:endParaRPr lang="en-US" dirty="0" smtClean="0"/>
          </a:p>
          <a:p>
            <a:pPr marL="68580" indent="0">
              <a:buNone/>
            </a:pPr>
            <a:endParaRPr lang="en-US" dirty="0"/>
          </a:p>
          <a:p>
            <a:pPr marL="68580" indent="0">
              <a:buNone/>
            </a:pPr>
            <a:r>
              <a:rPr lang="en-US" dirty="0" smtClean="0"/>
              <a:t>Despite </a:t>
            </a:r>
            <a:r>
              <a:rPr lang="en-US" dirty="0"/>
              <a:t>recognized, compelling advantages, LFTR development stalled when political and financial capital were concentrated instead on fast-spectrum plutonium breeding </a:t>
            </a:r>
            <a:r>
              <a:rPr lang="en-US" dirty="0" smtClean="0"/>
              <a:t>reactors; and its inability to produce bomb making material.</a:t>
            </a:r>
            <a:endParaRPr lang="en-US" dirty="0"/>
          </a:p>
        </p:txBody>
      </p:sp>
    </p:spTree>
    <p:extLst>
      <p:ext uri="{BB962C8B-B14F-4D97-AF65-F5344CB8AC3E}">
        <p14:creationId xmlns:p14="http://schemas.microsoft.com/office/powerpoint/2010/main" val="22563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700294"/>
            <a:ext cx="4419600" cy="577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4"/>
          <p:cNvSpPr txBox="1">
            <a:spLocks noChangeArrowheads="1"/>
          </p:cNvSpPr>
          <p:nvPr/>
        </p:nvSpPr>
        <p:spPr bwMode="auto">
          <a:xfrm>
            <a:off x="685800" y="615950"/>
            <a:ext cx="33528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3600" b="1" dirty="0"/>
              <a:t>The Molten Salt Reactor Experiment ran from1965 to 1969.</a:t>
            </a:r>
          </a:p>
          <a:p>
            <a:pPr eaLnBrk="1" hangingPunct="1"/>
            <a:endParaRPr lang="en-US" b="1" dirty="0"/>
          </a:p>
          <a:p>
            <a:pPr eaLnBrk="1" hangingPunct="1"/>
            <a:endParaRPr lang="en-US" sz="2400" b="1" dirty="0"/>
          </a:p>
          <a:p>
            <a:pPr eaLnBrk="1" hangingPunct="1"/>
            <a:endParaRPr lang="en-US" sz="2400" b="1" dirty="0"/>
          </a:p>
          <a:p>
            <a:pPr eaLnBrk="1" hangingPunct="1"/>
            <a:r>
              <a:rPr lang="en-US" sz="2800" b="1" dirty="0"/>
              <a:t>Salt flowed through channels in this graphite core.</a:t>
            </a:r>
            <a:endParaRPr lang="en-US" sz="4400" b="1" dirty="0"/>
          </a:p>
        </p:txBody>
      </p:sp>
    </p:spTree>
    <p:extLst>
      <p:ext uri="{BB962C8B-B14F-4D97-AF65-F5344CB8AC3E}">
        <p14:creationId xmlns:p14="http://schemas.microsoft.com/office/powerpoint/2010/main" val="3098392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1143000"/>
          </a:xfrm>
        </p:spPr>
        <p:txBody>
          <a:bodyPr>
            <a:normAutofit fontScale="90000"/>
          </a:bodyPr>
          <a:lstStyle/>
          <a:p>
            <a:pPr algn="ctr"/>
            <a:r>
              <a:rPr lang="en-US" dirty="0"/>
              <a:t>Thorium LFTR Top Ten Attributes </a:t>
            </a:r>
            <a:br>
              <a:rPr lang="en-US" dirty="0"/>
            </a:br>
            <a:r>
              <a:rPr lang="en-US" dirty="0" smtClean="0"/>
              <a:t>#3 Low Pressure Safety</a:t>
            </a:r>
            <a:endParaRPr lang="en-US" dirty="0"/>
          </a:p>
        </p:txBody>
      </p:sp>
      <p:sp>
        <p:nvSpPr>
          <p:cNvPr id="3" name="Content Placeholder 2"/>
          <p:cNvSpPr>
            <a:spLocks noGrp="1"/>
          </p:cNvSpPr>
          <p:nvPr>
            <p:ph idx="1"/>
          </p:nvPr>
        </p:nvSpPr>
        <p:spPr>
          <a:xfrm>
            <a:off x="685800" y="2057400"/>
            <a:ext cx="7924800" cy="4419600"/>
          </a:xfrm>
        </p:spPr>
        <p:txBody>
          <a:bodyPr>
            <a:normAutofit fontScale="92500"/>
          </a:bodyPr>
          <a:lstStyle/>
          <a:p>
            <a:pPr marL="68580" lvl="0" indent="0">
              <a:buNone/>
            </a:pPr>
            <a:r>
              <a:rPr lang="en-US" dirty="0"/>
              <a:t>LFTR operates at low pressure, is chemically and operationally stable, and passively shuts down without human </a:t>
            </a:r>
            <a:r>
              <a:rPr lang="en-US" dirty="0" smtClean="0"/>
              <a:t>intervention with a gravity fed drain tanks. </a:t>
            </a:r>
            <a:r>
              <a:rPr lang="en-US" dirty="0"/>
              <a:t>Low pressures eliminate the need for massive and costly pressure containment </a:t>
            </a:r>
            <a:r>
              <a:rPr lang="en-US" dirty="0" smtClean="0"/>
              <a:t>vessels, 80-160 atmosphere plumbing </a:t>
            </a:r>
            <a:r>
              <a:rPr lang="en-US" dirty="0"/>
              <a:t>and alleviate safety concerns about high-pressure releases to the atmosphere. </a:t>
            </a:r>
            <a:endParaRPr lang="en-US" dirty="0" smtClean="0"/>
          </a:p>
          <a:p>
            <a:pPr marL="68580" lvl="0" indent="0">
              <a:buNone/>
            </a:pPr>
            <a:endParaRPr lang="en-US" dirty="0"/>
          </a:p>
          <a:p>
            <a:pPr marL="68580" lvl="0" indent="0">
              <a:buNone/>
            </a:pPr>
            <a:r>
              <a:rPr lang="en-US" dirty="0" smtClean="0"/>
              <a:t>LFTR </a:t>
            </a:r>
            <a:r>
              <a:rPr lang="en-US" dirty="0"/>
              <a:t>offers significant gains in safety, cost and efficiency with greatly reduced environmental impact relative to existing light-water reactors (LWRs). </a:t>
            </a:r>
          </a:p>
          <a:p>
            <a:endParaRPr lang="en-US" dirty="0"/>
          </a:p>
        </p:txBody>
      </p:sp>
    </p:spTree>
    <p:extLst>
      <p:ext uri="{BB962C8B-B14F-4D97-AF65-F5344CB8AC3E}">
        <p14:creationId xmlns:p14="http://schemas.microsoft.com/office/powerpoint/2010/main" val="28254637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2229</TotalTime>
  <Words>1877</Words>
  <Application>Microsoft Office PowerPoint</Application>
  <PresentationFormat>On-screen Show (4:3)</PresentationFormat>
  <Paragraphs>241</Paragraphs>
  <Slides>30</Slides>
  <Notes>11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Austin</vt:lpstr>
      <vt:lpstr>Thorium LFTR  Molten Salt Reactors</vt:lpstr>
      <vt:lpstr>Transformational Energy</vt:lpstr>
      <vt:lpstr>PowerPoint Presentation</vt:lpstr>
      <vt:lpstr>Thorium LFTR Top Ten Attributes  #1 - Abundance</vt:lpstr>
      <vt:lpstr>Thorium fuel is plentiful and inexpensive.</vt:lpstr>
      <vt:lpstr>PowerPoint Presentation</vt:lpstr>
      <vt:lpstr>Thorium LFTR Top Ten Attributes #2 Proven Technology</vt:lpstr>
      <vt:lpstr>PowerPoint Presentation</vt:lpstr>
      <vt:lpstr>Thorium LFTR Top Ten Attributes  #3 Low Pressure Safety</vt:lpstr>
      <vt:lpstr>PowerPoint Presentation</vt:lpstr>
      <vt:lpstr>Thorium LFTR Top Ten Attributes  #4 Efficient</vt:lpstr>
      <vt:lpstr>PowerPoint Presentation</vt:lpstr>
      <vt:lpstr>PowerPoint Presentation</vt:lpstr>
      <vt:lpstr>Thorium LFTR Top Ten Attributes  #5 Burn Nuclear Waste</vt:lpstr>
      <vt:lpstr>Thorium LFTR Top Ten Attributes  #6 Carbon Free Energy</vt:lpstr>
      <vt:lpstr>PowerPoint Presentation</vt:lpstr>
      <vt:lpstr>Produce hydrogen with LFTR.</vt:lpstr>
      <vt:lpstr>Thorium LFTR Top Ten Attributes  #7 Magnitudes less Waste</vt:lpstr>
      <vt:lpstr>PowerPoint Presentation</vt:lpstr>
      <vt:lpstr>Thorium LFTR Top Ten Attributes  #8 Modular &amp; Build at Need</vt:lpstr>
      <vt:lpstr>SCALABLE, MODULAR DESIGN SERVES ALL APPLICATIONS</vt:lpstr>
      <vt:lpstr>PowerPoint Presentation</vt:lpstr>
      <vt:lpstr>THORIUM REACTOR FINANCIAL PROFILE</vt:lpstr>
      <vt:lpstr>Thorium LFTR Top Ten Attributes  #9 Can’t Make Bombs</vt:lpstr>
      <vt:lpstr>Thorium LFTR Top Ten Attributes  #10 Cannot Fail or Meltdown</vt:lpstr>
      <vt:lpstr>PowerPoint Presentation</vt:lpstr>
      <vt:lpstr>CA Transformational Projects</vt:lpstr>
      <vt:lpstr>Opportunity for California </vt:lpstr>
      <vt:lpstr>Thorium LFTR The Good Reactor A Green Solution for CA</vt:lpstr>
      <vt:lpstr>Additional Information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Thorium Molten Salt Reactors</dc:title>
  <dc:creator>Walter Horsting</dc:creator>
  <cp:lastModifiedBy>Walter Horsting</cp:lastModifiedBy>
  <cp:revision>51</cp:revision>
  <dcterms:created xsi:type="dcterms:W3CDTF">2013-05-31T17:21:52Z</dcterms:created>
  <dcterms:modified xsi:type="dcterms:W3CDTF">2013-06-10T22:58:56Z</dcterms:modified>
</cp:coreProperties>
</file>